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 b="def" i="def"/>
      <a:tcStyle>
        <a:tcBdr/>
        <a:fill>
          <a:solidFill>
            <a:srgbClr val="E8EDFD"/>
          </a:solidFill>
        </a:fill>
      </a:tcStyle>
    </a:band2H>
    <a:firstCol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381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381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381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381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381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381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BF8F8"/>
          </a:solidFill>
        </a:fill>
      </a:tcStyle>
    </a:band2H>
    <a:firstCol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BF8F8"/>
          </a:solidFill>
        </a:fill>
      </a:tcStyle>
    </a:lastRow>
    <a:fir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38100" cap="flat">
              <a:solidFill>
                <a:srgbClr val="FBF8F8"/>
              </a:solidFill>
              <a:prstDash val="solid"/>
              <a:round/>
            </a:ln>
          </a:top>
          <a:bottom>
            <a:ln w="127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BF8F8"/>
        </a:fontRef>
        <a:srgbClr val="FBF8F8"/>
      </a:tcTxStyle>
      <a:tcStyle>
        <a:tcBdr>
          <a:left>
            <a:ln w="12700" cap="flat">
              <a:solidFill>
                <a:srgbClr val="FBF8F8"/>
              </a:solidFill>
              <a:prstDash val="solid"/>
              <a:round/>
            </a:ln>
          </a:left>
          <a:right>
            <a:ln w="12700" cap="flat">
              <a:solidFill>
                <a:srgbClr val="FBF8F8"/>
              </a:solidFill>
              <a:prstDash val="solid"/>
              <a:round/>
            </a:ln>
          </a:right>
          <a:top>
            <a:ln w="12700" cap="flat">
              <a:solidFill>
                <a:srgbClr val="FBF8F8"/>
              </a:solidFill>
              <a:prstDash val="solid"/>
              <a:round/>
            </a:ln>
          </a:top>
          <a:bottom>
            <a:ln w="38100" cap="flat">
              <a:solidFill>
                <a:srgbClr val="FBF8F8"/>
              </a:solidFill>
              <a:prstDash val="solid"/>
              <a:round/>
            </a:ln>
          </a:bottom>
          <a:insideH>
            <a:ln w="12700" cap="flat">
              <a:solidFill>
                <a:srgbClr val="FBF8F8"/>
              </a:solidFill>
              <a:prstDash val="solid"/>
              <a:round/>
            </a:ln>
          </a:insideH>
          <a:insideV>
            <a:ln w="12700" cap="flat">
              <a:solidFill>
                <a:srgbClr val="FBF8F8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831222" y="1985533"/>
            <a:ext cx="22721700" cy="5473502"/>
          </a:xfrm>
          <a:prstGeom prst="rect">
            <a:avLst/>
          </a:prstGeom>
        </p:spPr>
        <p:txBody>
          <a:bodyPr anchor="b"/>
          <a:lstStyle>
            <a:lvl1pPr algn="ctr">
              <a:defRPr sz="139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831200" y="7557667"/>
            <a:ext cx="22721700" cy="2113502"/>
          </a:xfrm>
          <a:prstGeom prst="rect">
            <a:avLst/>
          </a:prstGeom>
        </p:spPr>
        <p:txBody>
          <a:bodyPr/>
          <a:lstStyle>
            <a:lvl1pPr marL="609600" indent="-685800" algn="ctr">
              <a:lnSpc>
                <a:spcPct val="100000"/>
              </a:lnSpc>
              <a:buClrTx/>
              <a:buSzTx/>
              <a:buFontTx/>
              <a:buNone/>
              <a:defRPr sz="7500"/>
            </a:lvl1pPr>
            <a:lvl2pPr marL="609600" indent="-158750" algn="ctr">
              <a:lnSpc>
                <a:spcPct val="100000"/>
              </a:lnSpc>
              <a:buClrTx/>
              <a:buSzTx/>
              <a:buFontTx/>
              <a:buNone/>
              <a:defRPr sz="7500"/>
            </a:lvl2pPr>
            <a:lvl3pPr marL="609600" indent="-76200" algn="ctr">
              <a:lnSpc>
                <a:spcPct val="100000"/>
              </a:lnSpc>
              <a:buClrTx/>
              <a:buSzTx/>
              <a:buFontTx/>
              <a:buNone/>
              <a:defRPr sz="7500"/>
            </a:lvl3pPr>
            <a:lvl4pPr marL="609600" indent="-76200" algn="ctr">
              <a:lnSpc>
                <a:spcPct val="100000"/>
              </a:lnSpc>
              <a:buClrTx/>
              <a:buSzTx/>
              <a:buFontTx/>
              <a:buNone/>
              <a:defRPr sz="7500"/>
            </a:lvl4pPr>
            <a:lvl5pPr marL="609600" indent="-76200" algn="ctr">
              <a:lnSpc>
                <a:spcPct val="100000"/>
              </a:lnSpc>
              <a:buClrTx/>
              <a:buSzTx/>
              <a:buFontTx/>
              <a:buNone/>
              <a:defRPr sz="75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831200" y="5735599"/>
            <a:ext cx="22721700" cy="2244902"/>
          </a:xfrm>
          <a:prstGeom prst="rect">
            <a:avLst/>
          </a:prstGeom>
        </p:spPr>
        <p:txBody>
          <a:bodyPr anchor="ctr"/>
          <a:lstStyle>
            <a:lvl1pPr algn="ctr">
              <a:defRPr sz="9600"/>
            </a:lvl1pPr>
          </a:lstStyle>
          <a:p>
            <a:pPr/>
            <a:r>
              <a:t>Title Text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8" name="Body Level One…"/>
          <p:cNvSpPr txBox="1"/>
          <p:nvPr>
            <p:ph type="body" sz="half" idx="1"/>
          </p:nvPr>
        </p:nvSpPr>
        <p:spPr>
          <a:xfrm>
            <a:off x="831200" y="3073267"/>
            <a:ext cx="10666501" cy="9110400"/>
          </a:xfrm>
          <a:prstGeom prst="rect">
            <a:avLst/>
          </a:prstGeom>
        </p:spPr>
        <p:txBody>
          <a:bodyPr/>
          <a:lstStyle>
            <a:lvl1pPr indent="-463550">
              <a:buSzPts val="3700"/>
              <a:defRPr sz="3700"/>
            </a:lvl1pPr>
            <a:lvl2pPr marL="981867" indent="-499268">
              <a:buSzPts val="3700"/>
              <a:defRPr sz="3700"/>
            </a:lvl2pPr>
            <a:lvl3pPr marL="1439067" indent="-499267">
              <a:buSzPts val="3700"/>
              <a:defRPr sz="3700"/>
            </a:lvl3pPr>
            <a:lvl4pPr marL="1896267" indent="-499267">
              <a:buSzPts val="3700"/>
              <a:defRPr sz="3700"/>
            </a:lvl4pPr>
            <a:lvl5pPr marL="2353467" indent="-499267">
              <a:buSzPts val="3700"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Google Shape;23;g101436a25d9_0_15"/>
          <p:cNvSpPr txBox="1"/>
          <p:nvPr>
            <p:ph type="body" sz="half" idx="21"/>
          </p:nvPr>
        </p:nvSpPr>
        <p:spPr>
          <a:xfrm>
            <a:off x="12886400" y="3073266"/>
            <a:ext cx="10666502" cy="911040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831200" y="1481599"/>
            <a:ext cx="7488002" cy="2015103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sz="quarter" idx="1"/>
          </p:nvPr>
        </p:nvSpPr>
        <p:spPr>
          <a:xfrm>
            <a:off x="831200" y="3705600"/>
            <a:ext cx="7488002" cy="8478302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14400" indent="-431800">
              <a:buSzPts val="3200"/>
              <a:defRPr sz="3200"/>
            </a:lvl2pPr>
            <a:lvl3pPr marL="1371600" indent="-431800">
              <a:buSzPts val="3200"/>
              <a:defRPr sz="3200"/>
            </a:lvl3pPr>
            <a:lvl4pPr marL="1828800" indent="-431800">
              <a:buSzPts val="3200"/>
              <a:defRPr sz="3200"/>
            </a:lvl4pPr>
            <a:lvl5pPr marL="2286000" indent="-431800">
              <a:buSzPts val="3200"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xfrm>
            <a:off x="1307332" y="1200399"/>
            <a:ext cx="16980902" cy="10908903"/>
          </a:xfrm>
          <a:prstGeom prst="rect">
            <a:avLst/>
          </a:prstGeom>
        </p:spPr>
        <p:txBody>
          <a:bodyPr anchor="ctr"/>
          <a:lstStyle>
            <a:lvl1pPr>
              <a:defRPr sz="12800"/>
            </a:lvl1pPr>
          </a:lstStyle>
          <a:p>
            <a:pPr/>
            <a:r>
              <a:t>Title Text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g101436a25d9_0_30"/>
          <p:cNvSpPr/>
          <p:nvPr/>
        </p:nvSpPr>
        <p:spPr>
          <a:xfrm>
            <a:off x="12192000" y="-334"/>
            <a:ext cx="12192000" cy="13716002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8000" y="3288467"/>
            <a:ext cx="10787100" cy="3952800"/>
          </a:xfrm>
          <a:prstGeom prst="rect">
            <a:avLst/>
          </a:prstGeom>
        </p:spPr>
        <p:txBody>
          <a:bodyPr anchor="b"/>
          <a:lstStyle>
            <a:lvl1pPr algn="ctr">
              <a:defRPr sz="112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quarter" idx="1"/>
          </p:nvPr>
        </p:nvSpPr>
        <p:spPr>
          <a:xfrm>
            <a:off x="708000" y="7474866"/>
            <a:ext cx="10787100" cy="3293703"/>
          </a:xfrm>
          <a:prstGeom prst="rect">
            <a:avLst/>
          </a:prstGeom>
        </p:spPr>
        <p:txBody>
          <a:bodyPr/>
          <a:lstStyle>
            <a:lvl1pPr marL="609600" indent="-685800" algn="ctr">
              <a:lnSpc>
                <a:spcPct val="100000"/>
              </a:lnSpc>
              <a:buClrTx/>
              <a:buSzTx/>
              <a:buFontTx/>
              <a:buNone/>
              <a:defRPr sz="5600"/>
            </a:lvl1pPr>
            <a:lvl2pPr marL="609600" indent="-158750" algn="ctr">
              <a:lnSpc>
                <a:spcPct val="100000"/>
              </a:lnSpc>
              <a:buClrTx/>
              <a:buSzTx/>
              <a:buFontTx/>
              <a:buNone/>
              <a:defRPr sz="5600"/>
            </a:lvl2pPr>
            <a:lvl3pPr marL="609600" indent="-76200" algn="ctr">
              <a:lnSpc>
                <a:spcPct val="100000"/>
              </a:lnSpc>
              <a:buClrTx/>
              <a:buSzTx/>
              <a:buFontTx/>
              <a:buNone/>
              <a:defRPr sz="5600"/>
            </a:lvl3pPr>
            <a:lvl4pPr marL="609600" indent="-76200" algn="ctr">
              <a:lnSpc>
                <a:spcPct val="100000"/>
              </a:lnSpc>
              <a:buClrTx/>
              <a:buSzTx/>
              <a:buFontTx/>
              <a:buNone/>
              <a:defRPr sz="5600"/>
            </a:lvl4pPr>
            <a:lvl5pPr marL="609600" indent="-76200" algn="ctr">
              <a:lnSpc>
                <a:spcPct val="100000"/>
              </a:lnSpc>
              <a:buClrTx/>
              <a:buSzTx/>
              <a:buFontTx/>
              <a:buNone/>
              <a:defRPr sz="5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Google Shape;39;g101436a25d9_0_30"/>
          <p:cNvSpPr txBox="1"/>
          <p:nvPr>
            <p:ph type="body" sz="half" idx="21"/>
          </p:nvPr>
        </p:nvSpPr>
        <p:spPr>
          <a:xfrm>
            <a:off x="13172000" y="1930867"/>
            <a:ext cx="10232102" cy="9853501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/>
          <p:nvPr>
            <p:ph type="body" sz="quarter" idx="1"/>
          </p:nvPr>
        </p:nvSpPr>
        <p:spPr>
          <a:xfrm>
            <a:off x="831200" y="11281533"/>
            <a:ext cx="15996900" cy="1613702"/>
          </a:xfrm>
          <a:prstGeom prst="rect">
            <a:avLst/>
          </a:prstGeom>
        </p:spPr>
        <p:txBody>
          <a:bodyPr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/>
          <p:nvPr>
            <p:ph type="title" hasCustomPrompt="1"/>
          </p:nvPr>
        </p:nvSpPr>
        <p:spPr>
          <a:xfrm>
            <a:off x="831200" y="2949667"/>
            <a:ext cx="22721700" cy="5235901"/>
          </a:xfrm>
          <a:prstGeom prst="rect">
            <a:avLst/>
          </a:prstGeom>
        </p:spPr>
        <p:txBody>
          <a:bodyPr anchor="b"/>
          <a:lstStyle>
            <a:lvl1pPr algn="ctr">
              <a:defRPr sz="32000"/>
            </a:lvl1pPr>
          </a:lstStyle>
          <a:p>
            <a:pPr/>
            <a:r>
              <a:t>xx%</a:t>
            </a:r>
          </a:p>
        </p:txBody>
      </p:sp>
      <p:sp>
        <p:nvSpPr>
          <p:cNvPr id="92" name="Body Level One…"/>
          <p:cNvSpPr txBox="1"/>
          <p:nvPr>
            <p:ph type="body" sz="half" idx="1"/>
          </p:nvPr>
        </p:nvSpPr>
        <p:spPr>
          <a:xfrm>
            <a:off x="831200" y="8405931"/>
            <a:ext cx="22721700" cy="3468902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Text"/>
          <p:cNvSpPr txBox="1"/>
          <p:nvPr>
            <p:ph type="title"/>
          </p:nvPr>
        </p:nvSpPr>
        <p:spPr>
          <a:xfrm>
            <a:off x="1270000" y="3289300"/>
            <a:ext cx="21843900" cy="3879602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>
              <a:lnSpc>
                <a:spcPct val="90000"/>
              </a:lnSpc>
              <a:defRPr sz="11600">
                <a:solidFill>
                  <a:srgbClr val="00E8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8" name="Body Level One…"/>
          <p:cNvSpPr txBox="1"/>
          <p:nvPr>
            <p:ph type="body" sz="quarter" idx="1"/>
          </p:nvPr>
        </p:nvSpPr>
        <p:spPr>
          <a:xfrm>
            <a:off x="1270000" y="12160429"/>
            <a:ext cx="21843900" cy="694202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228600" algn="ctr">
              <a:lnSpc>
                <a:spcPct val="100000"/>
              </a:lnSpc>
              <a:buClrTx/>
              <a:buSzTx/>
              <a:buFontTx/>
              <a:buNone/>
              <a:defRPr sz="3500">
                <a:solidFill>
                  <a:srgbClr val="D5D5D5"/>
                </a:solidFill>
              </a:defRPr>
            </a:lvl1pPr>
            <a:lvl2pPr marL="895864" indent="-324364" algn="ctr">
              <a:lnSpc>
                <a:spcPct val="100000"/>
              </a:lnSpc>
              <a:buClrTx/>
              <a:buSzPts val="3500"/>
              <a:buFontTx/>
              <a:defRPr sz="3500">
                <a:solidFill>
                  <a:srgbClr val="D5D5D5"/>
                </a:solidFill>
              </a:defRPr>
            </a:lvl2pPr>
            <a:lvl3pPr marL="1353064" indent="-324364" algn="ctr">
              <a:lnSpc>
                <a:spcPct val="100000"/>
              </a:lnSpc>
              <a:buClrTx/>
              <a:buSzPts val="3500"/>
              <a:buFontTx/>
              <a:defRPr sz="3500">
                <a:solidFill>
                  <a:srgbClr val="D5D5D5"/>
                </a:solidFill>
              </a:defRPr>
            </a:lvl3pPr>
            <a:lvl4pPr marL="1810263" indent="-324364" algn="ctr">
              <a:lnSpc>
                <a:spcPct val="100000"/>
              </a:lnSpc>
              <a:buClrTx/>
              <a:buSzPts val="3500"/>
              <a:buFontTx/>
              <a:defRPr sz="3500">
                <a:solidFill>
                  <a:srgbClr val="D5D5D5"/>
                </a:solidFill>
              </a:defRPr>
            </a:lvl4pPr>
            <a:lvl5pPr marL="2267463" indent="-324363" algn="ctr">
              <a:lnSpc>
                <a:spcPct val="100000"/>
              </a:lnSpc>
              <a:buClrTx/>
              <a:buSzPts val="3500"/>
              <a:buFontTx/>
              <a:defRPr sz="3500">
                <a:solidFill>
                  <a:srgbClr val="D5D5D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Google Shape;53;g101436a25d9_0_45"/>
          <p:cNvSpPr txBox="1"/>
          <p:nvPr>
            <p:ph type="body" sz="quarter" idx="21"/>
          </p:nvPr>
        </p:nvSpPr>
        <p:spPr>
          <a:xfrm>
            <a:off x="1270001" y="6985000"/>
            <a:ext cx="21843898" cy="2512501"/>
          </a:xfrm>
          <a:prstGeom prst="rect">
            <a:avLst/>
          </a:prstGeom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11973134" y="13099642"/>
            <a:ext cx="425079" cy="422660"/>
          </a:xfrm>
          <a:prstGeom prst="rect">
            <a:avLst/>
          </a:prstGeom>
        </p:spPr>
        <p:txBody>
          <a:bodyPr lIns="50800" tIns="50800" rIns="50800" bIns="50800" anchor="b">
            <a:spAutoFit/>
          </a:bodyPr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1270000" y="812800"/>
            <a:ext cx="21843900" cy="1557301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>
              <a:lnSpc>
                <a:spcPct val="80000"/>
              </a:lnSpc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1270000" y="2133600"/>
            <a:ext cx="21843900" cy="1016100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228600" algn="ctr">
              <a:lnSpc>
                <a:spcPct val="100000"/>
              </a:lnSpc>
              <a:buClrTx/>
              <a:buSzTx/>
              <a:buFontTx/>
              <a:buNone/>
              <a:defRPr sz="5400">
                <a:solidFill>
                  <a:srgbClr val="D5D5D5"/>
                </a:solidFill>
              </a:defRPr>
            </a:lvl1pPr>
            <a:lvl2pPr marL="1071948" indent="-500447" algn="ctr">
              <a:lnSpc>
                <a:spcPct val="100000"/>
              </a:lnSpc>
              <a:buClrTx/>
              <a:buSzPts val="5400"/>
              <a:buFontTx/>
              <a:defRPr sz="5400">
                <a:solidFill>
                  <a:srgbClr val="D5D5D5"/>
                </a:solidFill>
              </a:defRPr>
            </a:lvl2pPr>
            <a:lvl3pPr marL="1529148" indent="-500448" algn="ctr">
              <a:lnSpc>
                <a:spcPct val="100000"/>
              </a:lnSpc>
              <a:buClrTx/>
              <a:buSzPts val="5400"/>
              <a:buFontTx/>
              <a:defRPr sz="5400">
                <a:solidFill>
                  <a:srgbClr val="D5D5D5"/>
                </a:solidFill>
              </a:defRPr>
            </a:lvl3pPr>
            <a:lvl4pPr marL="1986347" indent="-500447" algn="ctr">
              <a:lnSpc>
                <a:spcPct val="100000"/>
              </a:lnSpc>
              <a:buClrTx/>
              <a:buSzPts val="5400"/>
              <a:buFontTx/>
              <a:defRPr sz="5400">
                <a:solidFill>
                  <a:srgbClr val="D5D5D5"/>
                </a:solidFill>
              </a:defRPr>
            </a:lvl4pPr>
            <a:lvl5pPr marL="2443547" indent="-500447" algn="ctr">
              <a:lnSpc>
                <a:spcPct val="100000"/>
              </a:lnSpc>
              <a:buClrTx/>
              <a:buSzPts val="5400"/>
              <a:buFontTx/>
              <a:defRPr sz="5400">
                <a:solidFill>
                  <a:srgbClr val="D5D5D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Google Shape;58;g101436a25d9_0_50"/>
          <p:cNvSpPr txBox="1"/>
          <p:nvPr>
            <p:ph type="body" idx="21"/>
          </p:nvPr>
        </p:nvSpPr>
        <p:spPr>
          <a:xfrm>
            <a:off x="1270001" y="4267200"/>
            <a:ext cx="21843898" cy="8432701"/>
          </a:xfrm>
          <a:prstGeom prst="rect">
            <a:avLst/>
          </a:prstGeom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xfrm>
            <a:off x="11973134" y="13099642"/>
            <a:ext cx="425079" cy="422660"/>
          </a:xfrm>
          <a:prstGeom prst="rect">
            <a:avLst/>
          </a:prstGeom>
        </p:spPr>
        <p:txBody>
          <a:bodyPr lIns="50800" tIns="50800" rIns="50800" bIns="50800" anchor="b">
            <a:spAutoFit/>
          </a:bodyPr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B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1200" y="1186732"/>
            <a:ext cx="22721700" cy="152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798" tIns="243798" rIns="243798" bIns="243798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798" tIns="243798" rIns="243798" bIns="24379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174613" y="12525054"/>
            <a:ext cx="881708" cy="870081"/>
          </a:xfrm>
          <a:prstGeom prst="rect">
            <a:avLst/>
          </a:prstGeom>
          <a:ln w="12700">
            <a:miter lim="400000"/>
          </a:ln>
        </p:spPr>
        <p:txBody>
          <a:bodyPr wrap="none" lIns="243798" tIns="243798" rIns="243798" bIns="243798" anchor="ctr">
            <a:normAutofit fontScale="100000" lnSpcReduction="0"/>
          </a:bodyPr>
          <a:lstStyle>
            <a:lvl1pPr algn="r">
              <a:defRPr sz="2700">
                <a:solidFill>
                  <a:srgbClr val="58585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5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5334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●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1pPr>
      <a:lvl2pPr marL="1052212" marR="0" indent="-601361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○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2pPr>
      <a:lvl3pPr marL="1509412" marR="0" indent="-601362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■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3pPr>
      <a:lvl4pPr marL="1966611" marR="0" indent="-601361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●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4pPr>
      <a:lvl5pPr marL="2423811" marR="0" indent="-601361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○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5pPr>
      <a:lvl6pPr marL="2881011" marR="0" indent="-601361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■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6pPr>
      <a:lvl7pPr marL="3338212" marR="0" indent="-601361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●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7pPr>
      <a:lvl8pPr marL="3795412" marR="0" indent="-601361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○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8pPr>
      <a:lvl9pPr marL="4252612" marR="0" indent="-601362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4800"/>
        <a:buFont typeface="Arial"/>
        <a:buChar char="■"/>
        <a:tabLst/>
        <a:defRPr b="0" baseline="0" cap="none" i="0" spc="0" strike="noStrike" sz="4800" u="none">
          <a:solidFill>
            <a:srgbClr val="585858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7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mailto:ableotuk@gmail.com" TargetMode="External"/><Relationship Id="rId3" Type="http://schemas.openxmlformats.org/officeDocument/2006/relationships/hyperlink" Target="https://twitter.com/AbleOTUK" TargetMode="External"/><Relationship Id="rId4" Type="http://schemas.openxmlformats.org/officeDocument/2006/relationships/hyperlink" Target="https://www.instagram.com/ableots/" TargetMode="External"/><Relationship Id="rId5" Type="http://schemas.openxmlformats.org/officeDocument/2006/relationships/hyperlink" Target="https://affinot.co.uk/ableotuk/" TargetMode="External"/><Relationship Id="rId6" Type="http://schemas.openxmlformats.org/officeDocument/2006/relationships/hyperlink" Target="https://discord.com" TargetMode="External"/><Relationship Id="rId7" Type="http://schemas.openxmlformats.org/officeDocument/2006/relationships/hyperlink" Target="https://www.youtube.com/channel/UCFjIJNQJZBrdaUlwh2jHQnw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s://cripstory.wordpress.com/2017/07/06/the-other-side-of-ableism/" TargetMode="External"/><Relationship Id="rId3" Type="http://schemas.openxmlformats.org/officeDocument/2006/relationships/hyperlink" Target="https://www.scope.org.uk/about-us/disablism/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mailto:bameotuk@gmail.com" TargetMode="External"/><Relationship Id="rId3" Type="http://schemas.openxmlformats.org/officeDocument/2006/relationships/hyperlink" Target="https://twitter.com/BAMEOTUK" TargetMode="External"/><Relationship Id="rId4" Type="http://schemas.openxmlformats.org/officeDocument/2006/relationships/hyperlink" Target="https://www.instagram.com/bameotuk/" TargetMode="External"/><Relationship Id="rId5" Type="http://schemas.openxmlformats.org/officeDocument/2006/relationships/hyperlink" Target="https://www.facebook.com/groups/258381502045473" TargetMode="Externa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1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6.jpeg"/><Relationship Id="rId5" Type="http://schemas.openxmlformats.org/officeDocument/2006/relationships/image" Target="../media/image7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8.jpeg"/><Relationship Id="rId4" Type="http://schemas.openxmlformats.org/officeDocument/2006/relationships/image" Target="../media/image3.pn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4.png"/><Relationship Id="rId8" Type="http://schemas.openxmlformats.org/officeDocument/2006/relationships/image" Target="../media/image2.png"/><Relationship Id="rId9" Type="http://schemas.openxmlformats.org/officeDocument/2006/relationships/image" Target="../media/image6.jpeg"/><Relationship Id="rId10" Type="http://schemas.openxmlformats.org/officeDocument/2006/relationships/image" Target="../media/image7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2.png"/><Relationship Id="rId7" Type="http://schemas.openxmlformats.org/officeDocument/2006/relationships/image" Target="../media/image6.jpeg"/><Relationship Id="rId8" Type="http://schemas.openxmlformats.org/officeDocument/2006/relationships/image" Target="../media/image7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6.png"/><Relationship Id="rId7" Type="http://schemas.openxmlformats.org/officeDocument/2006/relationships/image" Target="../media/image16.jpeg"/><Relationship Id="rId8" Type="http://schemas.openxmlformats.org/officeDocument/2006/relationships/image" Target="../media/image2.png"/><Relationship Id="rId9" Type="http://schemas.openxmlformats.org/officeDocument/2006/relationships/image" Target="../media/image6.jpeg"/><Relationship Id="rId10" Type="http://schemas.openxmlformats.org/officeDocument/2006/relationships/image" Target="../media/image7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5"/>
          <p:cNvSpPr txBox="1"/>
          <p:nvPr/>
        </p:nvSpPr>
        <p:spPr>
          <a:xfrm>
            <a:off x="3531137" y="2589311"/>
            <a:ext cx="17321726" cy="739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  <a:r>
              <a:t>Affinity Groups </a:t>
            </a: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  <a:r>
              <a:t>More Than Just Representation or Diversity </a:t>
            </a:r>
          </a:p>
        </p:txBody>
      </p:sp>
      <p:pic>
        <p:nvPicPr>
          <p:cNvPr id="139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51310" y="12368727"/>
            <a:ext cx="5494544" cy="1010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66214" y="10550769"/>
            <a:ext cx="3051570" cy="282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Google Shape;72;p2" descr="Google Shape;72;p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81648" y="10550769"/>
            <a:ext cx="2807536" cy="28280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64;p1"/>
          <p:cNvSpPr txBox="1"/>
          <p:nvPr>
            <p:ph type="title"/>
          </p:nvPr>
        </p:nvSpPr>
        <p:spPr>
          <a:xfrm>
            <a:off x="1270000" y="2086933"/>
            <a:ext cx="21844000" cy="3879455"/>
          </a:xfrm>
          <a:prstGeom prst="rect">
            <a:avLst/>
          </a:prstGeom>
          <a:ln w="9525">
            <a:solidFill>
              <a:srgbClr val="000000"/>
            </a:solidFill>
            <a:round/>
          </a:ln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Affinity Groups - More Than Just Representation or Diversity </a:t>
            </a:r>
          </a:p>
        </p:txBody>
      </p:sp>
      <p:sp>
        <p:nvSpPr>
          <p:cNvPr id="144" name="Google Shape;65;p1"/>
          <p:cNvSpPr txBox="1"/>
          <p:nvPr>
            <p:ph type="body" sz="quarter" idx="1"/>
          </p:nvPr>
        </p:nvSpPr>
        <p:spPr>
          <a:xfrm>
            <a:off x="1270000" y="6982948"/>
            <a:ext cx="21844000" cy="2512355"/>
          </a:xfrm>
          <a:prstGeom prst="rect">
            <a:avLst/>
          </a:prstGeom>
        </p:spPr>
        <p:txBody>
          <a:bodyPr/>
          <a:lstStyle>
            <a:lvl1pPr indent="0">
              <a:defRPr sz="6400">
                <a:solidFill>
                  <a:srgbClr val="000000"/>
                </a:solidFill>
              </a:defRPr>
            </a:lvl1pPr>
          </a:lstStyle>
          <a:p>
            <a:pPr/>
            <a:r>
              <a:t>AbleOTUK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70;p2"/>
          <p:cNvSpPr txBox="1"/>
          <p:nvPr>
            <p:ph type="title"/>
          </p:nvPr>
        </p:nvSpPr>
        <p:spPr>
          <a:xfrm>
            <a:off x="1270000" y="792772"/>
            <a:ext cx="21844000" cy="1557440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pPr/>
            <a:r>
              <a:t>What is AbleOTUK?</a:t>
            </a:r>
          </a:p>
        </p:txBody>
      </p:sp>
      <p:sp>
        <p:nvSpPr>
          <p:cNvPr id="147" name="Google Shape;71;p2"/>
          <p:cNvSpPr txBox="1"/>
          <p:nvPr>
            <p:ph type="body" idx="1"/>
          </p:nvPr>
        </p:nvSpPr>
        <p:spPr>
          <a:xfrm>
            <a:off x="797025" y="2812075"/>
            <a:ext cx="13489200" cy="10085401"/>
          </a:xfrm>
          <a:prstGeom prst="rect">
            <a:avLst/>
          </a:prstGeom>
        </p:spPr>
        <p:txBody>
          <a:bodyPr/>
          <a:lstStyle/>
          <a:p>
            <a:pPr marL="558800" indent="-736600" algn="l">
              <a:buClr>
                <a:srgbClr val="000000"/>
              </a:buClr>
              <a:buSzPts val="4600"/>
              <a:buFont typeface="Arial"/>
              <a:buChar char="●"/>
              <a:defRPr sz="4600">
                <a:solidFill>
                  <a:srgbClr val="000000"/>
                </a:solidFill>
              </a:defRPr>
            </a:pPr>
            <a:r>
              <a:t>An occupational therapy network/advocacy group</a:t>
            </a:r>
          </a:p>
          <a:p>
            <a:pPr lvl="1" marL="1117600" indent="-736600" algn="l">
              <a:buClr>
                <a:srgbClr val="000000"/>
              </a:buClr>
              <a:buSzPts val="4600"/>
              <a:buFont typeface="Arial"/>
              <a:defRPr sz="4600">
                <a:solidFill>
                  <a:srgbClr val="000000"/>
                </a:solidFill>
              </a:defRPr>
            </a:pPr>
            <a:r>
              <a:t>Aiming to provide a voice and safe space for Occupational Therapy Practitioners, Students, Researchers, Educators, who have lived experience of disability or long term health conditions. </a:t>
            </a:r>
          </a:p>
          <a:p>
            <a:pPr indent="1117600" algn="l">
              <a:defRPr sz="4600">
                <a:solidFill>
                  <a:srgbClr val="000000"/>
                </a:solidFill>
              </a:defRPr>
            </a:pPr>
          </a:p>
          <a:p>
            <a:pPr marL="558800" indent="-546100" algn="l">
              <a:spcBef>
                <a:spcPts val="2400"/>
              </a:spcBef>
              <a:buClr>
                <a:srgbClr val="000000"/>
              </a:buClr>
              <a:buSzPts val="4600"/>
              <a:buFont typeface="Arial"/>
              <a:buChar char="●"/>
              <a:defRPr sz="4600">
                <a:solidFill>
                  <a:srgbClr val="000000"/>
                </a:solidFill>
              </a:defRPr>
            </a:pPr>
            <a:r>
              <a:t>There has been past attempts to build this sort of network, however it never took off.  Following the inspiration and motivation of other affinity groups</a:t>
            </a:r>
          </a:p>
          <a:p>
            <a:pPr lvl="1" marL="1117600" indent="-736600" algn="l">
              <a:spcBef>
                <a:spcPts val="2400"/>
              </a:spcBef>
              <a:buClr>
                <a:srgbClr val="000000"/>
              </a:buClr>
              <a:buSzPts val="4600"/>
              <a:buFont typeface="Arial"/>
              <a:defRPr sz="4600">
                <a:solidFill>
                  <a:srgbClr val="000000"/>
                </a:solidFill>
              </a:defRPr>
            </a:pPr>
            <a:r>
              <a:t>AbleOTUK was born and launched July 2021.</a:t>
            </a:r>
          </a:p>
        </p:txBody>
      </p:sp>
      <p:pic>
        <p:nvPicPr>
          <p:cNvPr id="148" name="Google Shape;72;p2" descr="Google Shape;72;p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43230" y="3576420"/>
            <a:ext cx="8029112" cy="80878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77;p3"/>
          <p:cNvSpPr txBox="1"/>
          <p:nvPr>
            <p:ph type="title"/>
          </p:nvPr>
        </p:nvSpPr>
        <p:spPr>
          <a:xfrm>
            <a:off x="1270000" y="792772"/>
            <a:ext cx="21844000" cy="1557440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pPr/>
            <a:r>
              <a:t>Ableism and Internal Ableism </a:t>
            </a:r>
          </a:p>
        </p:txBody>
      </p:sp>
      <p:sp>
        <p:nvSpPr>
          <p:cNvPr id="151" name="Google Shape;78;p3"/>
          <p:cNvSpPr txBox="1"/>
          <p:nvPr>
            <p:ph type="body" sz="half" idx="1"/>
          </p:nvPr>
        </p:nvSpPr>
        <p:spPr>
          <a:xfrm>
            <a:off x="501612" y="3630695"/>
            <a:ext cx="13375863" cy="9449273"/>
          </a:xfrm>
          <a:prstGeom prst="rect">
            <a:avLst/>
          </a:prstGeom>
        </p:spPr>
        <p:txBody>
          <a:bodyPr/>
          <a:lstStyle/>
          <a:p>
            <a:pPr marL="558800" indent="-558800" algn="l">
              <a:buClr>
                <a:srgbClr val="000000"/>
              </a:buClr>
              <a:buSzPts val="4800"/>
              <a:buFont typeface="Arial"/>
              <a:buChar char="●"/>
              <a:defRPr i="1" sz="4800">
                <a:solidFill>
                  <a:srgbClr val="000000"/>
                </a:solidFill>
              </a:defRPr>
            </a:pPr>
            <a:r>
              <a:t>“Ableism is discrimination in favour of non-disabled people”. </a:t>
            </a:r>
            <a:r>
              <a:rPr i="0"/>
              <a:t>(Scope n.d.)</a:t>
            </a:r>
            <a:br>
              <a:rPr i="0"/>
            </a:br>
            <a:br>
              <a:rPr i="0"/>
            </a:br>
            <a:r>
              <a:rPr b="1" i="0"/>
              <a:t>What this means to us:</a:t>
            </a:r>
            <a:br>
              <a:rPr b="1" i="0"/>
            </a:br>
            <a:r>
              <a:rPr i="0"/>
              <a:t>Disabling us further with attitudes, barriers and disregard.</a:t>
            </a:r>
            <a:br>
              <a:rPr i="0"/>
            </a:br>
            <a:r>
              <a:rPr i="0"/>
              <a:t>Not recognising our strengths but focusing on what we can’t do.</a:t>
            </a:r>
            <a:br>
              <a:rPr i="0"/>
            </a:br>
            <a:r>
              <a:rPr i="0"/>
              <a:t>Plans being made that don’t consider the impact on disabled people.</a:t>
            </a:r>
            <a:br>
              <a:rPr i="0"/>
            </a:br>
          </a:p>
        </p:txBody>
      </p:sp>
      <p:pic>
        <p:nvPicPr>
          <p:cNvPr id="152" name="Google Shape;79;p3" descr="Google Shape;79;p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15552" y="3724342"/>
            <a:ext cx="9319468" cy="698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Google Shape;80;p3"/>
          <p:cNvSpPr txBox="1"/>
          <p:nvPr/>
        </p:nvSpPr>
        <p:spPr>
          <a:xfrm>
            <a:off x="14142397" y="10873977"/>
            <a:ext cx="4592424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Source: (Palacios 2017)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85;p4"/>
          <p:cNvSpPr txBox="1"/>
          <p:nvPr>
            <p:ph type="title"/>
          </p:nvPr>
        </p:nvSpPr>
        <p:spPr>
          <a:xfrm>
            <a:off x="1270000" y="754672"/>
            <a:ext cx="21844000" cy="1557440"/>
          </a:xfrm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pPr/>
            <a:r>
              <a:t>The Effects of Ableism Within Occupational Therapy </a:t>
            </a:r>
          </a:p>
        </p:txBody>
      </p:sp>
      <p:sp>
        <p:nvSpPr>
          <p:cNvPr id="156" name="Google Shape;86;p4"/>
          <p:cNvSpPr txBox="1"/>
          <p:nvPr>
            <p:ph type="body" idx="1"/>
          </p:nvPr>
        </p:nvSpPr>
        <p:spPr>
          <a:xfrm>
            <a:off x="500484" y="3161021"/>
            <a:ext cx="23976898" cy="9514375"/>
          </a:xfrm>
          <a:prstGeom prst="rect">
            <a:avLst/>
          </a:prstGeom>
        </p:spPr>
        <p:txBody>
          <a:bodyPr/>
          <a:lstStyle/>
          <a:p>
            <a:pPr marL="558800" indent="-558800" algn="l"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Accessibility when attending training/conferences.</a:t>
            </a:r>
          </a:p>
          <a:p>
            <a:pPr marL="558800" indent="-558800" algn="l"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Lack of part time roles.</a:t>
            </a:r>
          </a:p>
          <a:p>
            <a:pPr marL="558800" indent="-558800" algn="l"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Lack of virtual and remote roles.</a:t>
            </a:r>
          </a:p>
          <a:p>
            <a:pPr marL="558800" indent="-558800" algn="l"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The fight for access to reasonable adjustments.</a:t>
            </a:r>
          </a:p>
          <a:p>
            <a:pPr marL="558800" indent="-558800" algn="l"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Reduction in leadership and research opportunities which results in lower income.</a:t>
            </a:r>
          </a:p>
          <a:p>
            <a:pPr marL="558800" indent="-558800" algn="l"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Little research on the impact of ableism in the profession.</a:t>
            </a:r>
          </a:p>
          <a:p>
            <a:pPr marL="558800" indent="-558800" algn="l"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Risk of delivering poor practice if we do not address this ableism.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91;p5"/>
          <p:cNvSpPr txBox="1"/>
          <p:nvPr>
            <p:ph type="title"/>
          </p:nvPr>
        </p:nvSpPr>
        <p:spPr>
          <a:xfrm>
            <a:off x="1270000" y="792772"/>
            <a:ext cx="21844000" cy="1557440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pPr/>
            <a:r>
              <a:t>Current Work and Future Plans </a:t>
            </a:r>
          </a:p>
        </p:txBody>
      </p:sp>
      <p:sp>
        <p:nvSpPr>
          <p:cNvPr id="159" name="Google Shape;92;p5"/>
          <p:cNvSpPr txBox="1"/>
          <p:nvPr>
            <p:ph type="body" idx="1"/>
          </p:nvPr>
        </p:nvSpPr>
        <p:spPr>
          <a:xfrm>
            <a:off x="521357" y="2854954"/>
            <a:ext cx="23866802" cy="10218303"/>
          </a:xfrm>
          <a:prstGeom prst="rect">
            <a:avLst/>
          </a:prstGeom>
        </p:spPr>
        <p:txBody>
          <a:bodyPr/>
          <a:lstStyle/>
          <a:p>
            <a:pPr marL="558800" indent="-558800" algn="l">
              <a:lnSpc>
                <a:spcPct val="90000"/>
              </a:lnSpc>
              <a:buClr>
                <a:srgbClr val="000000"/>
              </a:buClr>
              <a:buSzPts val="4400"/>
              <a:buFont typeface="Arial"/>
              <a:buChar char="●"/>
              <a:defRPr sz="4400">
                <a:solidFill>
                  <a:srgbClr val="000000"/>
                </a:solidFill>
              </a:defRPr>
            </a:pPr>
            <a:r>
              <a:t>We are in regular talks with the RCOT and are in the initial stages of</a:t>
            </a:r>
          </a:p>
          <a:p>
            <a:pPr lvl="1" marL="1117600" indent="-749300" algn="l">
              <a:lnSpc>
                <a:spcPct val="90000"/>
              </a:lnSpc>
              <a:buClr>
                <a:srgbClr val="000000"/>
              </a:buClr>
              <a:buSzPts val="4400"/>
              <a:buFont typeface="Arial"/>
              <a:defRPr sz="4400">
                <a:solidFill>
                  <a:srgbClr val="000000"/>
                </a:solidFill>
              </a:defRPr>
            </a:pPr>
            <a:r>
              <a:t>Improving support for those that identify as living with a disability and/or chronic condition. </a:t>
            </a:r>
          </a:p>
          <a:p>
            <a:pPr lvl="1" marL="1117600" indent="-749300" algn="l">
              <a:lnSpc>
                <a:spcPct val="90000"/>
              </a:lnSpc>
              <a:buClr>
                <a:srgbClr val="000000"/>
              </a:buClr>
              <a:buSzPts val="4400"/>
              <a:buFont typeface="Arial"/>
              <a:defRPr sz="4400">
                <a:solidFill>
                  <a:srgbClr val="000000"/>
                </a:solidFill>
              </a:defRPr>
            </a:pPr>
            <a:r>
              <a:t>Setting up a steering group to advise the RCOT on accessibility and ableist concerns</a:t>
            </a:r>
            <a:r>
              <a:rPr sz="4800"/>
              <a:t>.</a:t>
            </a:r>
            <a:endParaRPr sz="3700"/>
          </a:p>
          <a:p>
            <a:pPr lvl="1" marL="1117600" indent="-723900" algn="l">
              <a:lnSpc>
                <a:spcPct val="90000"/>
              </a:lnSpc>
              <a:buClr>
                <a:srgbClr val="000000"/>
              </a:buClr>
              <a:buSzPts val="4400"/>
              <a:buFont typeface="Arial"/>
              <a:defRPr sz="4400">
                <a:solidFill>
                  <a:srgbClr val="000000"/>
                </a:solidFill>
              </a:defRPr>
            </a:pPr>
            <a:r>
              <a:t>Developing learning opportunities for members </a:t>
            </a:r>
          </a:p>
          <a:p>
            <a:pPr marL="558800" indent="-558800" algn="l">
              <a:lnSpc>
                <a:spcPct val="90000"/>
              </a:lnSpc>
              <a:spcBef>
                <a:spcPts val="2400"/>
              </a:spcBef>
              <a:buClr>
                <a:srgbClr val="000000"/>
              </a:buClr>
              <a:buSzPts val="4400"/>
              <a:buFont typeface="Arial"/>
              <a:buChar char="●"/>
              <a:defRPr sz="4400">
                <a:solidFill>
                  <a:srgbClr val="000000"/>
                </a:solidFill>
              </a:defRPr>
            </a:pPr>
            <a:r>
              <a:t>We intend to host regular virtual learning spaces/get-togethers, whether this be independently and in </a:t>
            </a:r>
            <a:r>
              <a:rPr sz="4800"/>
              <a:t>collaboration with other organisations and groups. </a:t>
            </a:r>
          </a:p>
          <a:p>
            <a:pPr marL="558800" indent="-558800" algn="l">
              <a:lnSpc>
                <a:spcPct val="90000"/>
              </a:lnSpc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We hosted a Discord Server for chat, for support and communication with members and allies. </a:t>
            </a:r>
          </a:p>
          <a:p>
            <a:pPr marL="558800" indent="-558800" algn="l">
              <a:lnSpc>
                <a:spcPct val="90000"/>
              </a:lnSpc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We are developing a range of resources that will be available free on our website, including </a:t>
            </a:r>
          </a:p>
          <a:p>
            <a:pPr lvl="1" marL="1117600" indent="-723900" algn="l">
              <a:lnSpc>
                <a:spcPct val="90000"/>
              </a:lnSpc>
              <a:spcBef>
                <a:spcPts val="2400"/>
              </a:spcBef>
              <a:buClr>
                <a:srgbClr val="000000"/>
              </a:buClr>
              <a:buSzPts val="4400"/>
              <a:buFont typeface="Arial"/>
              <a:defRPr sz="4400">
                <a:solidFill>
                  <a:srgbClr val="000000"/>
                </a:solidFill>
              </a:defRPr>
            </a:pPr>
            <a:r>
              <a:t>Disclosure, Reasonable Adjustments, The Equality Act, Access to Work. </a:t>
            </a:r>
          </a:p>
          <a:p>
            <a:pPr marL="558800" indent="-558800" algn="l">
              <a:lnSpc>
                <a:spcPct val="90000"/>
              </a:lnSpc>
              <a:spcBef>
                <a:spcPts val="2400"/>
              </a:spcBef>
              <a:buClr>
                <a:srgbClr val="000000"/>
              </a:buClr>
              <a:buSzPts val="4800"/>
              <a:buFont typeface="Arial"/>
              <a:buChar char="●"/>
              <a:defRPr sz="4800">
                <a:solidFill>
                  <a:srgbClr val="000000"/>
                </a:solidFill>
              </a:defRPr>
            </a:pPr>
            <a:r>
              <a:t>We do this whilst recognising intersectionality. WE ARE STRONGER TOGETHER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97;p6"/>
          <p:cNvSpPr txBox="1"/>
          <p:nvPr>
            <p:ph type="title"/>
          </p:nvPr>
        </p:nvSpPr>
        <p:spPr>
          <a:xfrm>
            <a:off x="1270001" y="721572"/>
            <a:ext cx="21843898" cy="1557303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pPr/>
            <a:r>
              <a:t>Contact</a:t>
            </a:r>
          </a:p>
        </p:txBody>
      </p:sp>
      <p:sp>
        <p:nvSpPr>
          <p:cNvPr id="162" name="Google Shape;98;p6"/>
          <p:cNvSpPr txBox="1"/>
          <p:nvPr>
            <p:ph type="body" idx="1"/>
          </p:nvPr>
        </p:nvSpPr>
        <p:spPr>
          <a:xfrm>
            <a:off x="548577" y="3454180"/>
            <a:ext cx="22594548" cy="8912902"/>
          </a:xfrm>
          <a:prstGeom prst="rect">
            <a:avLst/>
          </a:prstGeom>
        </p:spPr>
        <p:txBody>
          <a:bodyPr/>
          <a:lstStyle/>
          <a:p>
            <a:pPr indent="0" algn="l">
              <a:defRPr sz="5900">
                <a:solidFill>
                  <a:srgbClr val="000000"/>
                </a:solidFill>
              </a:defRPr>
            </a:pPr>
            <a:r>
              <a:t>Email:</a:t>
            </a:r>
            <a:r>
              <a:rPr>
                <a:solidFill>
                  <a:srgbClr val="585858"/>
                </a:solidFill>
              </a:rPr>
              <a:t> </a:t>
            </a:r>
            <a:r>
              <a:rPr sz="4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ableotuk@gmail.com</a:t>
            </a:r>
            <a:r>
              <a:rPr>
                <a:solidFill>
                  <a:srgbClr val="0000FF"/>
                </a:solidFill>
              </a:rPr>
              <a:t> </a:t>
            </a:r>
            <a:endParaRPr sz="4800">
              <a:solidFill>
                <a:srgbClr val="0000FF"/>
              </a:solidFill>
            </a:endParaRPr>
          </a:p>
          <a:p>
            <a:pPr indent="0" algn="l">
              <a:spcBef>
                <a:spcPts val="2400"/>
              </a:spcBef>
              <a:defRPr sz="5900">
                <a:solidFill>
                  <a:srgbClr val="000000"/>
                </a:solidFill>
              </a:defRPr>
            </a:pPr>
            <a:r>
              <a:t>Twitter</a:t>
            </a:r>
            <a:r>
              <a:rPr>
                <a:solidFill>
                  <a:srgbClr val="585858"/>
                </a:solidFill>
              </a:rPr>
              <a:t>:</a:t>
            </a:r>
            <a:r>
              <a:rPr>
                <a:solidFill>
                  <a:srgbClr val="0000FF"/>
                </a:solidFill>
              </a:rPr>
              <a:t> </a:t>
            </a:r>
            <a:r>
              <a:rPr sz="4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@AbleOTUK</a:t>
            </a:r>
            <a:endParaRPr sz="4800">
              <a:solidFill>
                <a:srgbClr val="0000FF"/>
              </a:solidFill>
            </a:endParaRPr>
          </a:p>
          <a:p>
            <a:pPr indent="0" algn="l">
              <a:spcBef>
                <a:spcPts val="2400"/>
              </a:spcBef>
              <a:defRPr sz="5900">
                <a:solidFill>
                  <a:srgbClr val="000000"/>
                </a:solidFill>
              </a:defRPr>
            </a:pPr>
            <a:r>
              <a:t>Instagram:</a:t>
            </a:r>
            <a:r>
              <a:rPr sz="4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 @AbleOTs </a:t>
            </a:r>
            <a:endParaRPr sz="4800">
              <a:solidFill>
                <a:srgbClr val="0000FF"/>
              </a:solidFill>
            </a:endParaRPr>
          </a:p>
          <a:p>
            <a:pPr indent="0" algn="l">
              <a:spcBef>
                <a:spcPts val="2400"/>
              </a:spcBef>
              <a:defRPr sz="5900">
                <a:solidFill>
                  <a:srgbClr val="000000"/>
                </a:solidFill>
              </a:defRPr>
            </a:pPr>
            <a:r>
              <a:t>Website:</a:t>
            </a:r>
            <a:r>
              <a:rPr>
                <a:solidFill>
                  <a:srgbClr val="585858"/>
                </a:solidFill>
              </a:rPr>
              <a:t> </a:t>
            </a:r>
            <a:r>
              <a:rPr sz="4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https://affinot.co.uk/ableotuk/</a:t>
            </a:r>
            <a:r>
              <a:rPr>
                <a:solidFill>
                  <a:srgbClr val="585858"/>
                </a:solidFill>
              </a:rPr>
              <a:t> </a:t>
            </a:r>
            <a:endParaRPr sz="4800">
              <a:solidFill>
                <a:srgbClr val="585858"/>
              </a:solidFill>
            </a:endParaRPr>
          </a:p>
          <a:p>
            <a:pPr indent="0" algn="l">
              <a:spcBef>
                <a:spcPts val="2400"/>
              </a:spcBef>
              <a:defRPr sz="5900">
                <a:solidFill>
                  <a:srgbClr val="000000"/>
                </a:solidFill>
              </a:defRPr>
            </a:pPr>
            <a:r>
              <a:t>Discord:</a:t>
            </a:r>
            <a:r>
              <a:rPr>
                <a:solidFill>
                  <a:srgbClr val="0000FF"/>
                </a:solidFill>
              </a:rPr>
              <a:t> </a:t>
            </a:r>
            <a:r>
              <a:rPr sz="4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6" invalidUrl="" action="" tgtFrame="" tooltip="" history="1" highlightClick="0" endSnd="0"/>
              </a:rPr>
              <a:t>https://discord.com</a:t>
            </a:r>
            <a:endParaRPr sz="4800">
              <a:solidFill>
                <a:srgbClr val="0000FF"/>
              </a:solidFill>
            </a:endParaRPr>
          </a:p>
          <a:p>
            <a:pPr indent="0" algn="l">
              <a:spcBef>
                <a:spcPts val="2400"/>
              </a:spcBef>
              <a:defRPr sz="5900">
                <a:solidFill>
                  <a:srgbClr val="000000"/>
                </a:solidFill>
              </a:defRPr>
            </a:pPr>
            <a:r>
              <a:t>YouTube:</a:t>
            </a:r>
            <a:r>
              <a:rPr>
                <a:solidFill>
                  <a:srgbClr val="585858"/>
                </a:solidFill>
              </a:rPr>
              <a:t> </a:t>
            </a:r>
            <a:r>
              <a:rPr sz="4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7" invalidUrl="" action="" tgtFrame="" tooltip="" history="1" highlightClick="0" endSnd="0"/>
              </a:rPr>
              <a:t>https://www.youtube.com/channel/UCFjIJNQJZBrdaUlwh2jHQnw</a:t>
            </a:r>
            <a:r>
              <a:rPr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03;g1017a8359e9_0_0"/>
          <p:cNvSpPr txBox="1"/>
          <p:nvPr>
            <p:ph type="title"/>
          </p:nvPr>
        </p:nvSpPr>
        <p:spPr>
          <a:xfrm>
            <a:off x="1270001" y="792772"/>
            <a:ext cx="21843898" cy="1557303"/>
          </a:xfrm>
          <a:prstGeom prst="rect">
            <a:avLst/>
          </a:prstGeom>
        </p:spPr>
        <p:txBody>
          <a:bodyPr/>
          <a:lstStyle/>
          <a:p>
            <a:pPr/>
            <a:r>
              <a:t>References </a:t>
            </a:r>
          </a:p>
        </p:txBody>
      </p:sp>
      <p:sp>
        <p:nvSpPr>
          <p:cNvPr id="165" name="Google Shape;104;g1017a8359e9_0_0"/>
          <p:cNvSpPr txBox="1"/>
          <p:nvPr>
            <p:ph type="body" idx="1"/>
          </p:nvPr>
        </p:nvSpPr>
        <p:spPr>
          <a:xfrm>
            <a:off x="548579" y="3454179"/>
            <a:ext cx="22594500" cy="8913002"/>
          </a:xfrm>
          <a:prstGeom prst="rect">
            <a:avLst/>
          </a:prstGeom>
        </p:spPr>
        <p:txBody>
          <a:bodyPr/>
          <a:lstStyle/>
          <a:p>
            <a:pPr indent="0" algn="l">
              <a:lnSpc>
                <a:spcPct val="115000"/>
              </a:lnSpc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Palacios, M. R. (2017). Internalised Ableism. The Other Side of Ableism. [Online.] Retrieved from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 https://cripstory.wordpress.com/2017/07/06/the-other-side-of-ableism/</a:t>
            </a:r>
            <a:r>
              <a:t> </a:t>
            </a:r>
          </a:p>
          <a:p>
            <a:pPr indent="0" algn="l">
              <a:lnSpc>
                <a:spcPct val="115000"/>
              </a:lnSpc>
              <a:spcBef>
                <a:spcPts val="900"/>
              </a:spcBef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indent="0" algn="l">
              <a:lnSpc>
                <a:spcPct val="115000"/>
              </a:lnSpc>
              <a:spcBef>
                <a:spcPts val="900"/>
              </a:spcBef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Scope. (n.d.). Disablism and ableism. [Online.] Retrieved from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 https://www.scope.org.uk/about-us/disablism/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5"/>
          <p:cNvSpPr txBox="1"/>
          <p:nvPr/>
        </p:nvSpPr>
        <p:spPr>
          <a:xfrm>
            <a:off x="3531137" y="2589311"/>
            <a:ext cx="17321726" cy="739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  <a:r>
              <a:t>Affinity Groups </a:t>
            </a: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  <a:r>
              <a:t>More Than Just Representation or Diversity </a:t>
            </a:r>
          </a:p>
        </p:txBody>
      </p:sp>
      <p:pic>
        <p:nvPicPr>
          <p:cNvPr id="168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51310" y="12368727"/>
            <a:ext cx="5494544" cy="1010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66214" y="10550769"/>
            <a:ext cx="3051570" cy="282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Google Shape;72;p2" descr="Google Shape;72;p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81648" y="10550769"/>
            <a:ext cx="2807536" cy="28280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/>
          <p:nvPr>
            <p:ph type="ctrTitle"/>
          </p:nvPr>
        </p:nvSpPr>
        <p:spPr>
          <a:xfrm>
            <a:off x="831222" y="1985532"/>
            <a:ext cx="22721700" cy="5473503"/>
          </a:xfrm>
          <a:prstGeom prst="rect">
            <a:avLst/>
          </a:prstGeom>
        </p:spPr>
        <p:txBody>
          <a:bodyPr/>
          <a:lstStyle/>
          <a:p>
            <a:pPr/>
            <a:r>
              <a:t>Welcome </a:t>
            </a:r>
          </a:p>
        </p:txBody>
      </p:sp>
      <p:sp>
        <p:nvSpPr>
          <p:cNvPr id="173" name="Subtitle 2"/>
          <p:cNvSpPr txBox="1"/>
          <p:nvPr>
            <p:ph type="subTitle" sz="quarter" idx="1"/>
          </p:nvPr>
        </p:nvSpPr>
        <p:spPr>
          <a:xfrm>
            <a:off x="831200" y="7557667"/>
            <a:ext cx="22721700" cy="211350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2400"/>
            </a:pPr>
          </a:p>
          <a:p>
            <a:pPr>
              <a:lnSpc>
                <a:spcPct val="80000"/>
              </a:lnSpc>
              <a:defRPr sz="2400"/>
            </a:pPr>
          </a:p>
          <a:p>
            <a:pPr>
              <a:lnSpc>
                <a:spcPct val="80000"/>
              </a:lnSpc>
              <a:defRPr sz="2400"/>
            </a:pPr>
          </a:p>
          <a:p>
            <a:pPr>
              <a:lnSpc>
                <a:spcPct val="80000"/>
              </a:lnSpc>
              <a:defRPr sz="2400"/>
            </a:pPr>
            <a:r>
              <a:t>Twitter -@AmerieOT</a:t>
            </a:r>
          </a:p>
          <a:p>
            <a:pPr>
              <a:lnSpc>
                <a:spcPct val="80000"/>
              </a:lnSpc>
              <a:defRPr sz="2400"/>
            </a:pPr>
            <a:r>
              <a:t>@BAMEOTUK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/>
          <p:nvPr>
            <p:ph type="title"/>
          </p:nvPr>
        </p:nvSpPr>
        <p:spPr>
          <a:xfrm>
            <a:off x="558800" y="2736731"/>
            <a:ext cx="21031200" cy="2651126"/>
          </a:xfrm>
          <a:prstGeom prst="rect">
            <a:avLst/>
          </a:prstGeom>
        </p:spPr>
        <p:txBody>
          <a:bodyPr/>
          <a:lstStyle>
            <a:lvl1pPr algn="ctr">
              <a:defRPr sz="12000"/>
            </a:lvl1pPr>
          </a:lstStyle>
          <a:p>
            <a:pPr/>
            <a:r>
              <a:t>What is BAME OT UK </a:t>
            </a:r>
          </a:p>
        </p:txBody>
      </p:sp>
      <p:sp>
        <p:nvSpPr>
          <p:cNvPr id="176" name="Rectangle 3"/>
          <p:cNvSpPr txBox="1"/>
          <p:nvPr/>
        </p:nvSpPr>
        <p:spPr>
          <a:xfrm>
            <a:off x="6141719" y="6211670"/>
            <a:ext cx="12100562" cy="89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/>
            </a:lvl1pPr>
          </a:lstStyle>
          <a:p>
            <a:pPr/>
            <a:br/>
          </a:p>
        </p:txBody>
      </p:sp>
      <p:sp>
        <p:nvSpPr>
          <p:cNvPr id="177" name="Rectangle 4"/>
          <p:cNvSpPr txBox="1"/>
          <p:nvPr/>
        </p:nvSpPr>
        <p:spPr>
          <a:xfrm>
            <a:off x="6141719" y="6211670"/>
            <a:ext cx="12100562" cy="89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/>
            </a:lvl1pPr>
          </a:lstStyle>
          <a:p>
            <a:pPr/>
            <a:br/>
          </a:p>
        </p:txBody>
      </p:sp>
      <p:pic>
        <p:nvPicPr>
          <p:cNvPr id="178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66243" y="5039361"/>
            <a:ext cx="8258549" cy="76536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/>
          <p:nvPr>
            <p:ph type="title"/>
          </p:nvPr>
        </p:nvSpPr>
        <p:spPr>
          <a:xfrm>
            <a:off x="831200" y="1186731"/>
            <a:ext cx="22721700" cy="1527303"/>
          </a:xfrm>
          <a:prstGeom prst="rect">
            <a:avLst/>
          </a:prstGeom>
        </p:spPr>
        <p:txBody>
          <a:bodyPr/>
          <a:lstStyle>
            <a:lvl1pPr algn="ctr">
              <a:defRPr sz="6700"/>
            </a:lvl1pPr>
          </a:lstStyle>
          <a:p>
            <a:pPr/>
            <a:r>
              <a:t>What is Racism </a:t>
            </a:r>
          </a:p>
        </p:txBody>
      </p:sp>
      <p:sp>
        <p:nvSpPr>
          <p:cNvPr id="181" name="Content Placeholder 2"/>
          <p:cNvSpPr txBox="1"/>
          <p:nvPr>
            <p:ph type="body" idx="1"/>
          </p:nvPr>
        </p:nvSpPr>
        <p:spPr>
          <a:xfrm>
            <a:off x="831200" y="3073266"/>
            <a:ext cx="22721700" cy="9110402"/>
          </a:xfrm>
          <a:prstGeom prst="rect">
            <a:avLst/>
          </a:prstGeom>
        </p:spPr>
        <p:txBody>
          <a:bodyPr/>
          <a:lstStyle/>
          <a:p>
            <a:pPr/>
            <a:r>
              <a:t>The Oxford Dictionary defines it as, "Prejudice, discrimination, or antagonism directed against someone of a different race based on the belief that one’s own race is superior.“</a:t>
            </a:r>
          </a:p>
          <a:p>
            <a:pPr/>
          </a:p>
          <a:p>
            <a:pPr marL="0" indent="0" algn="ctr">
              <a:buSzTx/>
              <a:buNone/>
            </a:pPr>
            <a:r>
              <a:t> However, this is a simplified explanation of a complex issue.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/>
          <p:nvPr>
            <p:ph type="ctrTitle"/>
          </p:nvPr>
        </p:nvSpPr>
        <p:spPr>
          <a:xfrm>
            <a:off x="831222" y="1985532"/>
            <a:ext cx="22721700" cy="5473503"/>
          </a:xfrm>
          <a:prstGeom prst="rect">
            <a:avLst/>
          </a:prstGeom>
        </p:spPr>
        <p:txBody>
          <a:bodyPr/>
          <a:lstStyle/>
          <a:p>
            <a:pPr/>
            <a:r>
              <a:t>The Effects of Racism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"/>
          <p:cNvSpPr txBox="1"/>
          <p:nvPr>
            <p:ph type="title"/>
          </p:nvPr>
        </p:nvSpPr>
        <p:spPr>
          <a:xfrm>
            <a:off x="1676400" y="730250"/>
            <a:ext cx="21031200" cy="10147300"/>
          </a:xfrm>
          <a:prstGeom prst="rect">
            <a:avLst/>
          </a:prstGeom>
        </p:spPr>
        <p:txBody>
          <a:bodyPr/>
          <a:lstStyle/>
          <a:p>
            <a:pPr algn="ctr"/>
            <a:r>
              <a:t>So….. </a:t>
            </a:r>
            <a:br/>
            <a:br/>
            <a:r>
              <a:t>What is next ?</a:t>
            </a:r>
            <a:br/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1"/>
          <p:cNvSpPr txBox="1"/>
          <p:nvPr>
            <p:ph type="title"/>
          </p:nvPr>
        </p:nvSpPr>
        <p:spPr>
          <a:xfrm>
            <a:off x="831200" y="1186731"/>
            <a:ext cx="22721700" cy="1527303"/>
          </a:xfrm>
          <a:prstGeom prst="rect">
            <a:avLst/>
          </a:prstGeom>
        </p:spPr>
        <p:txBody>
          <a:bodyPr/>
          <a:lstStyle>
            <a:lvl1pPr algn="ctr">
              <a:defRPr sz="6700"/>
            </a:lvl1pPr>
          </a:lstStyle>
          <a:p>
            <a:pPr/>
            <a:r>
              <a:t>How to join and contact us. </a:t>
            </a:r>
          </a:p>
        </p:txBody>
      </p:sp>
      <p:sp>
        <p:nvSpPr>
          <p:cNvPr id="188" name="Content Placeholder 2"/>
          <p:cNvSpPr txBox="1"/>
          <p:nvPr>
            <p:ph type="body" idx="1"/>
          </p:nvPr>
        </p:nvSpPr>
        <p:spPr>
          <a:xfrm>
            <a:off x="831200" y="3073266"/>
            <a:ext cx="22721700" cy="9110402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</a:pPr>
          </a:p>
          <a:p>
            <a:pPr algn="ctr">
              <a:defRPr b="1"/>
            </a:pPr>
            <a:r>
              <a:t>E-mail</a:t>
            </a:r>
            <a:r>
              <a:rPr b="0"/>
              <a:t>: </a:t>
            </a:r>
            <a:r>
              <a:rPr b="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bameotuk@gmail.com</a:t>
            </a:r>
          </a:p>
          <a:p>
            <a:pPr algn="ctr">
              <a:defRPr b="1"/>
            </a:pPr>
            <a:r>
              <a:t>Twitter</a:t>
            </a:r>
            <a:r>
              <a:rPr b="0"/>
              <a:t>: </a:t>
            </a:r>
            <a:r>
              <a:rPr b="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@BAMEOTUK</a:t>
            </a:r>
          </a:p>
          <a:p>
            <a:pPr algn="ctr">
              <a:defRPr b="1"/>
            </a:pPr>
            <a:r>
              <a:t>Instagram</a:t>
            </a:r>
            <a:r>
              <a:rPr b="0"/>
              <a:t>: </a:t>
            </a:r>
            <a:r>
              <a:rPr b="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bameotuk</a:t>
            </a:r>
          </a:p>
          <a:p>
            <a:pPr algn="ctr">
              <a:defRPr b="1"/>
            </a:pPr>
            <a:r>
              <a:t>Facebook</a:t>
            </a:r>
            <a:r>
              <a:rPr b="0"/>
              <a:t>: </a:t>
            </a:r>
            <a:r>
              <a:rPr b="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Black, Asian and </a:t>
            </a:r>
            <a:r>
              <a:rPr b="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Minoritised</a:t>
            </a:r>
            <a:r>
              <a:rPr b="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 Ethnic OT UK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Box 5"/>
          <p:cNvSpPr txBox="1"/>
          <p:nvPr/>
        </p:nvSpPr>
        <p:spPr>
          <a:xfrm>
            <a:off x="3531137" y="2589311"/>
            <a:ext cx="17321726" cy="739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  <a:r>
              <a:t>Affinity Groups </a:t>
            </a: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</a:p>
          <a:p>
            <a:pPr algn="ctr">
              <a:defRPr sz="9600">
                <a:latin typeface="Bahnschrift SemiCondensed"/>
                <a:ea typeface="Bahnschrift SemiCondensed"/>
                <a:cs typeface="Bahnschrift SemiCondensed"/>
                <a:sym typeface="Bahnschrift SemiCondensed"/>
              </a:defRPr>
            </a:pPr>
            <a:r>
              <a:t>More Than Just Representation or Diversity </a:t>
            </a:r>
          </a:p>
        </p:txBody>
      </p:sp>
      <p:pic>
        <p:nvPicPr>
          <p:cNvPr id="191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51310" y="12368727"/>
            <a:ext cx="5494544" cy="1010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66214" y="10550769"/>
            <a:ext cx="3051570" cy="2828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Google Shape;72;p2" descr="Google Shape;72;p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81648" y="10550769"/>
            <a:ext cx="2807536" cy="28280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3"/>
          <p:cNvSpPr txBox="1"/>
          <p:nvPr>
            <p:ph type="ctrTitle"/>
          </p:nvPr>
        </p:nvSpPr>
        <p:spPr>
          <a:xfrm>
            <a:off x="7572978" y="10405334"/>
            <a:ext cx="9227329" cy="1110366"/>
          </a:xfrm>
          <a:prstGeom prst="rect">
            <a:avLst/>
          </a:prstGeom>
        </p:spPr>
        <p:txBody>
          <a:bodyPr/>
          <a:lstStyle>
            <a:lvl1pPr defTabSz="530351">
              <a:defRPr sz="3886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 @Rachael D_OT</a:t>
            </a:r>
          </a:p>
        </p:txBody>
      </p:sp>
      <p:pic>
        <p:nvPicPr>
          <p:cNvPr id="196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3760" y="1181645"/>
            <a:ext cx="21005768" cy="43204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0" t="27383" r="0" b="0"/>
          <a:stretch>
            <a:fillRect/>
          </a:stretch>
        </p:blipFill>
        <p:spPr>
          <a:xfrm>
            <a:off x="10204578" y="5863540"/>
            <a:ext cx="3974843" cy="3767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80243" y="10141566"/>
            <a:ext cx="1382555" cy="11240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" name="Group 1"/>
          <p:cNvGrpSpPr/>
          <p:nvPr/>
        </p:nvGrpSpPr>
        <p:grpSpPr>
          <a:xfrm>
            <a:off x="14805200" y="11726488"/>
            <a:ext cx="8289072" cy="1805941"/>
            <a:chOff x="0" y="0"/>
            <a:chExt cx="8289070" cy="1805939"/>
          </a:xfrm>
        </p:grpSpPr>
        <p:sp>
          <p:nvSpPr>
            <p:cNvPr id="199" name="TextBox 7"/>
            <p:cNvSpPr txBox="1"/>
            <p:nvPr/>
          </p:nvSpPr>
          <p:spPr>
            <a:xfrm>
              <a:off x="0" y="0"/>
              <a:ext cx="8289071" cy="1805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@LGBTQIAOTUK 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LGBTQIAplusOT@gmail.com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www.affinot.co.uk/lgbtqiaotuk/</a:t>
              </a:r>
            </a:p>
          </p:txBody>
        </p:sp>
        <p:pic>
          <p:nvPicPr>
            <p:cNvPr id="200" name="Picture 6" descr="Picture 6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44535" y="138782"/>
              <a:ext cx="518459" cy="421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1" name="Picture 2" descr="Picture 2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 flipH="1">
              <a:off x="1375981" y="401222"/>
              <a:ext cx="816220" cy="8132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2" name="Picture 4" descr="Picture 4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8825" y="970915"/>
              <a:ext cx="672613" cy="6726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4" name="Content Placeholder 5" descr="Content Placeholder 5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12884" y="12474623"/>
            <a:ext cx="5494544" cy="10101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2884" y="12474623"/>
            <a:ext cx="5494544" cy="1010108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itle 5"/>
          <p:cNvSpPr txBox="1"/>
          <p:nvPr>
            <p:ph type="ctrTitle"/>
          </p:nvPr>
        </p:nvSpPr>
        <p:spPr>
          <a:xfrm>
            <a:off x="440293" y="-630829"/>
            <a:ext cx="23017584" cy="2617892"/>
          </a:xfrm>
          <a:prstGeom prst="rect">
            <a:avLst/>
          </a:prstGeom>
        </p:spPr>
        <p:txBody>
          <a:bodyPr/>
          <a:lstStyle>
            <a:lvl1pPr>
              <a:defRPr sz="9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Who Are We?</a:t>
            </a:r>
          </a:p>
        </p:txBody>
      </p:sp>
      <p:sp>
        <p:nvSpPr>
          <p:cNvPr id="208" name="TextBox 6"/>
          <p:cNvSpPr txBox="1"/>
          <p:nvPr/>
        </p:nvSpPr>
        <p:spPr>
          <a:xfrm>
            <a:off x="1713333" y="2798261"/>
            <a:ext cx="20646866" cy="1058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685800" indent="-685800">
              <a:buSzPct val="100000"/>
              <a:buFont typeface="Arial"/>
              <a:buChar char="•"/>
              <a:defRPr sz="48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 LGBTQIA+OTUK network was founded by a small group of occupational therapists and occupational therapy students earlier this year.</a:t>
            </a:r>
          </a:p>
          <a:p>
            <a:pPr marL="685800" indent="-685800">
              <a:buSzPct val="100000"/>
              <a:buFont typeface="Arial"/>
              <a:buChar char="•"/>
              <a:defRPr sz="48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685800" indent="-685800">
              <a:buSzPct val="100000"/>
              <a:buFont typeface="Arial"/>
              <a:buChar char="•"/>
              <a:defRPr sz="48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As a network, we have always been keen to connect with both individuals that identify as LGBTQIA+, as well as with our much needed allies. It has always been our aim to provide a safe space for discussion amongst peers.</a:t>
            </a:r>
          </a:p>
          <a:p>
            <a:pPr marL="685800" indent="-685800">
              <a:buSzPct val="100000"/>
              <a:buFont typeface="Arial"/>
              <a:buChar char="•"/>
              <a:defRPr sz="48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685800" indent="-685800">
              <a:buSzPct val="100000"/>
              <a:buFont typeface="Arial"/>
              <a:buChar char="•"/>
              <a:defRPr sz="48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 LGBTQIA+OTUK network is a space to </a:t>
            </a:r>
            <a:r>
              <a:rPr b="1"/>
              <a:t>connect, share, learn, </a:t>
            </a:r>
            <a:r>
              <a:t>and </a:t>
            </a:r>
            <a:r>
              <a:rPr b="1"/>
              <a:t>celebrate</a:t>
            </a:r>
            <a:r>
              <a:t> within the Occupational Therapy community.</a:t>
            </a:r>
          </a:p>
          <a:p>
            <a:pPr marL="685800" indent="-685800">
              <a:buSzPct val="100000"/>
              <a:buFont typeface="Arial"/>
              <a:buChar char="•"/>
              <a:defRPr sz="48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>
              <a:defRPr b="1" sz="48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grpSp>
        <p:nvGrpSpPr>
          <p:cNvPr id="213" name="Group 9"/>
          <p:cNvGrpSpPr/>
          <p:nvPr/>
        </p:nvGrpSpPr>
        <p:grpSpPr>
          <a:xfrm>
            <a:off x="15298446" y="11714781"/>
            <a:ext cx="8289072" cy="1805941"/>
            <a:chOff x="0" y="0"/>
            <a:chExt cx="8289070" cy="1805939"/>
          </a:xfrm>
        </p:grpSpPr>
        <p:sp>
          <p:nvSpPr>
            <p:cNvPr id="209" name="TextBox 10"/>
            <p:cNvSpPr txBox="1"/>
            <p:nvPr/>
          </p:nvSpPr>
          <p:spPr>
            <a:xfrm>
              <a:off x="0" y="0"/>
              <a:ext cx="8289071" cy="1805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@LGBTQIAOTUK 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LGBTQIAplusOT@gmail.com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www.affinot.co.uk/lgbtqiaotuk/</a:t>
              </a:r>
            </a:p>
          </p:txBody>
        </p:sp>
        <p:pic>
          <p:nvPicPr>
            <p:cNvPr id="210" name="Picture 6" descr="Picture 6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44535" y="138782"/>
              <a:ext cx="518459" cy="421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1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flipH="1">
              <a:off x="1375981" y="401222"/>
              <a:ext cx="816220" cy="8132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2" name="Picture 4" descr="Picture 4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28825" y="970915"/>
              <a:ext cx="672613" cy="6726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02654" y="8139370"/>
            <a:ext cx="17178692" cy="3158101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Title 5"/>
          <p:cNvSpPr txBox="1"/>
          <p:nvPr/>
        </p:nvSpPr>
        <p:spPr>
          <a:xfrm>
            <a:off x="377203" y="-746044"/>
            <a:ext cx="23629594" cy="3689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9728" tIns="109728" rIns="109728" bIns="109728" anchor="ctr">
            <a:normAutofit fontScale="100000" lnSpcReduction="0"/>
          </a:bodyPr>
          <a:lstStyle>
            <a:lvl1pPr algn="ctr" defTabSz="2194560">
              <a:defRPr sz="9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How did we get here?</a:t>
            </a:r>
          </a:p>
        </p:txBody>
      </p:sp>
      <p:grpSp>
        <p:nvGrpSpPr>
          <p:cNvPr id="222" name="Group 13"/>
          <p:cNvGrpSpPr/>
          <p:nvPr/>
        </p:nvGrpSpPr>
        <p:grpSpPr>
          <a:xfrm>
            <a:off x="5884098" y="2251737"/>
            <a:ext cx="12104964" cy="4746940"/>
            <a:chOff x="0" y="0"/>
            <a:chExt cx="12104962" cy="4746938"/>
          </a:xfrm>
        </p:grpSpPr>
        <p:pic>
          <p:nvPicPr>
            <p:cNvPr id="217" name="Picture 9" descr="Picture 9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4851" r="0" b="72050"/>
            <a:stretch>
              <a:fillRect/>
            </a:stretch>
          </p:blipFill>
          <p:spPr>
            <a:xfrm>
              <a:off x="0" y="2271918"/>
              <a:ext cx="12104963" cy="24750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8" name="Picture 4" descr="Picture 4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50265"/>
            <a:stretch>
              <a:fillRect/>
            </a:stretch>
          </p:blipFill>
          <p:spPr>
            <a:xfrm>
              <a:off x="0" y="0"/>
              <a:ext cx="4916404" cy="21642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9" name="Picture 6" descr="Picture 6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056503" y="0"/>
              <a:ext cx="2451639" cy="21700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0" name="Picture 8" descr="Picture 8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661368" y="0"/>
              <a:ext cx="2451639" cy="21700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1" name="Picture 9" descr="Picture 9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25731" t="17344" r="44384" b="8828"/>
            <a:stretch>
              <a:fillRect/>
            </a:stretch>
          </p:blipFill>
          <p:spPr>
            <a:xfrm>
              <a:off x="10339783" y="0"/>
              <a:ext cx="1765180" cy="21700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3" name="Title 5"/>
          <p:cNvSpPr txBox="1"/>
          <p:nvPr/>
        </p:nvSpPr>
        <p:spPr>
          <a:xfrm>
            <a:off x="6125294" y="4903635"/>
            <a:ext cx="5701559" cy="916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9728" tIns="109728" rIns="109728" bIns="109728" anchor="ctr">
            <a:normAutofit fontScale="100000" lnSpcReduction="0"/>
          </a:bodyPr>
          <a:lstStyle/>
          <a:p>
            <a:pPr algn="ctr" defTabSz="2194560">
              <a:defRPr sz="3300">
                <a:solidFill>
                  <a:srgbClr val="FBF8F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26</a:t>
            </a:r>
            <a:r>
              <a:rPr baseline="30000"/>
              <a:t>th</a:t>
            </a:r>
            <a:r>
              <a:t> Feb 2021</a:t>
            </a:r>
          </a:p>
        </p:txBody>
      </p:sp>
      <p:grpSp>
        <p:nvGrpSpPr>
          <p:cNvPr id="228" name="Group 17"/>
          <p:cNvGrpSpPr/>
          <p:nvPr/>
        </p:nvGrpSpPr>
        <p:grpSpPr>
          <a:xfrm>
            <a:off x="14805200" y="11726488"/>
            <a:ext cx="8289072" cy="1805941"/>
            <a:chOff x="0" y="0"/>
            <a:chExt cx="8289070" cy="1805939"/>
          </a:xfrm>
        </p:grpSpPr>
        <p:sp>
          <p:nvSpPr>
            <p:cNvPr id="224" name="TextBox 18"/>
            <p:cNvSpPr txBox="1"/>
            <p:nvPr/>
          </p:nvSpPr>
          <p:spPr>
            <a:xfrm>
              <a:off x="0" y="0"/>
              <a:ext cx="8289071" cy="1805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@LGBTQIAOTUK 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LGBTQIAplusOT@gmail.com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www.affinot.co.uk/lgbtqiaotuk/</a:t>
              </a:r>
            </a:p>
          </p:txBody>
        </p:sp>
        <p:pic>
          <p:nvPicPr>
            <p:cNvPr id="225" name="Picture 6" descr="Picture 6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144535" y="138782"/>
              <a:ext cx="518459" cy="421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6" name="Picture 2" descr="Picture 2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 flipH="1">
              <a:off x="1375981" y="401222"/>
              <a:ext cx="816220" cy="8132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7" name="Picture 4" descr="Picture 4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28825" y="970915"/>
              <a:ext cx="672613" cy="6726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29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2884" y="12474623"/>
            <a:ext cx="5494544" cy="10101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5" grpId="2"/>
      <p:bldP build="whole" bldLvl="1" animBg="1" rev="0" advAuto="0" spid="22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2884" y="12474623"/>
            <a:ext cx="5494544" cy="1010108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Title 5"/>
          <p:cNvSpPr txBox="1"/>
          <p:nvPr/>
        </p:nvSpPr>
        <p:spPr>
          <a:xfrm>
            <a:off x="1759756" y="-54768"/>
            <a:ext cx="19531586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9728" tIns="109728" rIns="109728" bIns="109728" anchor="ctr">
            <a:normAutofit fontScale="100000" lnSpcReduction="0"/>
          </a:bodyPr>
          <a:lstStyle>
            <a:lvl1pPr algn="ctr" defTabSz="2194560">
              <a:defRPr sz="93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Looking to the future…</a:t>
            </a:r>
          </a:p>
        </p:txBody>
      </p:sp>
      <p:grpSp>
        <p:nvGrpSpPr>
          <p:cNvPr id="265" name="Group 1"/>
          <p:cNvGrpSpPr/>
          <p:nvPr/>
        </p:nvGrpSpPr>
        <p:grpSpPr>
          <a:xfrm>
            <a:off x="1700637" y="3920074"/>
            <a:ext cx="21011624" cy="7517536"/>
            <a:chOff x="0" y="0"/>
            <a:chExt cx="21011622" cy="7517534"/>
          </a:xfrm>
        </p:grpSpPr>
        <p:grpSp>
          <p:nvGrpSpPr>
            <p:cNvPr id="255" name="Group 17"/>
            <p:cNvGrpSpPr/>
            <p:nvPr/>
          </p:nvGrpSpPr>
          <p:grpSpPr>
            <a:xfrm>
              <a:off x="-1" y="-1"/>
              <a:ext cx="21011624" cy="7517536"/>
              <a:chOff x="0" y="0"/>
              <a:chExt cx="21011623" cy="7517534"/>
            </a:xfrm>
          </p:grpSpPr>
          <p:grpSp>
            <p:nvGrpSpPr>
              <p:cNvPr id="237" name="Content Placeholder 3"/>
              <p:cNvGrpSpPr/>
              <p:nvPr/>
            </p:nvGrpSpPr>
            <p:grpSpPr>
              <a:xfrm>
                <a:off x="4021452" y="1717934"/>
                <a:ext cx="3629205" cy="3629205"/>
                <a:chOff x="0" y="0"/>
                <a:chExt cx="3629204" cy="3629204"/>
              </a:xfrm>
            </p:grpSpPr>
            <p:grpSp>
              <p:nvGrpSpPr>
                <p:cNvPr id="235" name="Group"/>
                <p:cNvGrpSpPr/>
                <p:nvPr/>
              </p:nvGrpSpPr>
              <p:grpSpPr>
                <a:xfrm>
                  <a:off x="-1" y="-1"/>
                  <a:ext cx="3629206" cy="3629206"/>
                  <a:chOff x="0" y="0"/>
                  <a:chExt cx="3629204" cy="3629204"/>
                </a:xfrm>
              </p:grpSpPr>
              <p:sp>
                <p:nvSpPr>
                  <p:cNvPr id="233" name="Circle"/>
                  <p:cNvSpPr/>
                  <p:nvPr/>
                </p:nvSpPr>
                <p:spPr>
                  <a:xfrm>
                    <a:off x="-1" y="-1"/>
                    <a:ext cx="3629206" cy="3629206"/>
                  </a:xfrm>
                  <a:prstGeom prst="ellipse">
                    <a:avLst/>
                  </a:prstGeom>
                  <a:blipFill rotWithShape="1">
                    <a:blip r:embed="rId3"/>
                    <a:srcRect l="0" t="0" r="0" b="0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>
                      <a:spcBef>
                        <a:spcPts val="700"/>
                      </a:spcBef>
                      <a:defRPr sz="3200"/>
                    </a:pPr>
                  </a:p>
                </p:txBody>
              </p:sp>
              <p:sp>
                <p:nvSpPr>
                  <p:cNvPr id="234" name="Circle"/>
                  <p:cNvSpPr/>
                  <p:nvPr/>
                </p:nvSpPr>
                <p:spPr>
                  <a:xfrm>
                    <a:off x="-1" y="-1"/>
                    <a:ext cx="3629206" cy="3629206"/>
                  </a:xfrm>
                  <a:prstGeom prst="ellipse">
                    <a:avLst/>
                  </a:prstGeom>
                  <a:noFill/>
                  <a:ln w="25400" cap="flat">
                    <a:solidFill>
                      <a:srgbClr val="6C828D"/>
                    </a:solidFill>
                    <a:prstDash val="solid"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>
                      <a:spcBef>
                        <a:spcPts val="700"/>
                      </a:spcBef>
                      <a:defRPr sz="3200"/>
                    </a:pPr>
                  </a:p>
                </p:txBody>
              </p:sp>
            </p:grpSp>
            <p:sp>
              <p:nvSpPr>
                <p:cNvPr id="236" name="Rectangle"/>
                <p:cNvSpPr txBox="1"/>
                <p:nvPr/>
              </p:nvSpPr>
              <p:spPr>
                <a:xfrm>
                  <a:off x="653911" y="544183"/>
                  <a:ext cx="2321381" cy="25408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109728" tIns="109728" rIns="109728" bIns="109728" numCol="1" anchor="t">
                  <a:normAutofit fontScale="100000" lnSpcReduction="0"/>
                </a:bodyPr>
                <a:lstStyle>
                  <a:lvl1pPr>
                    <a:spcBef>
                      <a:spcPts val="1000"/>
                    </a:spcBef>
                    <a:defRPr sz="4300">
                      <a:solidFill>
                        <a:srgbClr val="FBF8F8"/>
                      </a:solidFill>
                    </a:defRPr>
                  </a:lvl1pPr>
                </a:lstStyle>
                <a:p>
                  <a:pPr/>
                  <a:r>
                    <a:t> </a:t>
                  </a:r>
                </a:p>
              </p:txBody>
            </p:sp>
          </p:grpSp>
          <p:grpSp>
            <p:nvGrpSpPr>
              <p:cNvPr id="242" name="Content Placeholder 3"/>
              <p:cNvGrpSpPr/>
              <p:nvPr/>
            </p:nvGrpSpPr>
            <p:grpSpPr>
              <a:xfrm>
                <a:off x="8441974" y="1036915"/>
                <a:ext cx="4818817" cy="4666118"/>
                <a:chOff x="0" y="0"/>
                <a:chExt cx="4818815" cy="4666117"/>
              </a:xfrm>
            </p:grpSpPr>
            <p:grpSp>
              <p:nvGrpSpPr>
                <p:cNvPr id="240" name="Group"/>
                <p:cNvGrpSpPr/>
                <p:nvPr/>
              </p:nvGrpSpPr>
              <p:grpSpPr>
                <a:xfrm>
                  <a:off x="0" y="0"/>
                  <a:ext cx="4818816" cy="4666118"/>
                  <a:chOff x="0" y="0"/>
                  <a:chExt cx="4818815" cy="4666117"/>
                </a:xfrm>
              </p:grpSpPr>
              <p:sp>
                <p:nvSpPr>
                  <p:cNvPr id="238" name="Oval"/>
                  <p:cNvSpPr/>
                  <p:nvPr/>
                </p:nvSpPr>
                <p:spPr>
                  <a:xfrm>
                    <a:off x="0" y="0"/>
                    <a:ext cx="4818816" cy="4666118"/>
                  </a:xfrm>
                  <a:prstGeom prst="ellipse">
                    <a:avLst/>
                  </a:prstGeom>
                  <a:blipFill rotWithShape="1">
                    <a:blip r:embed="rId3"/>
                    <a:srcRect l="0" t="0" r="0" b="0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>
                      <a:spcBef>
                        <a:spcPts val="700"/>
                      </a:spcBef>
                      <a:defRPr sz="3200"/>
                    </a:pPr>
                  </a:p>
                </p:txBody>
              </p:sp>
              <p:sp>
                <p:nvSpPr>
                  <p:cNvPr id="239" name="Oval"/>
                  <p:cNvSpPr/>
                  <p:nvPr/>
                </p:nvSpPr>
                <p:spPr>
                  <a:xfrm>
                    <a:off x="0" y="0"/>
                    <a:ext cx="4818816" cy="4666118"/>
                  </a:xfrm>
                  <a:prstGeom prst="ellipse">
                    <a:avLst/>
                  </a:prstGeom>
                  <a:noFill/>
                  <a:ln w="25400" cap="flat">
                    <a:solidFill>
                      <a:srgbClr val="6C828D"/>
                    </a:solidFill>
                    <a:prstDash val="solid"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>
                      <a:spcBef>
                        <a:spcPts val="700"/>
                      </a:spcBef>
                      <a:defRPr sz="3200"/>
                    </a:pPr>
                  </a:p>
                </p:txBody>
              </p:sp>
            </p:grpSp>
            <p:sp>
              <p:nvSpPr>
                <p:cNvPr id="241" name="Rectangle"/>
                <p:cNvSpPr txBox="1"/>
                <p:nvPr/>
              </p:nvSpPr>
              <p:spPr>
                <a:xfrm>
                  <a:off x="828127" y="696037"/>
                  <a:ext cx="3162562" cy="327404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109728" tIns="109728" rIns="109728" bIns="109728" numCol="1" anchor="t">
                  <a:normAutofit fontScale="100000" lnSpcReduction="0"/>
                </a:bodyPr>
                <a:lstStyle/>
                <a:p>
                  <a:pPr>
                    <a:spcBef>
                      <a:spcPts val="1000"/>
                    </a:spcBef>
                    <a:defRPr sz="4300">
                      <a:solidFill>
                        <a:srgbClr val="FBF8F8"/>
                      </a:solidFill>
                    </a:defRPr>
                  </a:pPr>
                  <a:r>
                    <a:t>   </a:t>
                  </a:r>
                  <a:endParaRPr sz="3200"/>
                </a:p>
                <a:p>
                  <a:pPr>
                    <a:spcBef>
                      <a:spcPts val="1000"/>
                    </a:spcBef>
                    <a:defRPr sz="4300">
                      <a:solidFill>
                        <a:srgbClr val="FBF8F8"/>
                      </a:solidFill>
                    </a:defRPr>
                  </a:pPr>
                  <a:br>
                    <a:rPr sz="3200"/>
                  </a:br>
                  <a:r>
                    <a:t>     </a:t>
                  </a:r>
                </a:p>
              </p:txBody>
            </p:sp>
          </p:grpSp>
          <p:grpSp>
            <p:nvGrpSpPr>
              <p:cNvPr id="245" name="Oval 20"/>
              <p:cNvGrpSpPr/>
              <p:nvPr/>
            </p:nvGrpSpPr>
            <p:grpSpPr>
              <a:xfrm>
                <a:off x="14052109" y="-1"/>
                <a:ext cx="6959515" cy="7517536"/>
                <a:chOff x="0" y="0"/>
                <a:chExt cx="6959513" cy="7517534"/>
              </a:xfrm>
            </p:grpSpPr>
            <p:sp>
              <p:nvSpPr>
                <p:cNvPr id="243" name="Oval"/>
                <p:cNvSpPr/>
                <p:nvPr/>
              </p:nvSpPr>
              <p:spPr>
                <a:xfrm>
                  <a:off x="0" y="-1"/>
                  <a:ext cx="6959514" cy="7517536"/>
                </a:xfrm>
                <a:prstGeom prst="ellipse">
                  <a:avLst/>
                </a:prstGeom>
                <a:blipFill rotWithShape="1">
                  <a:blip r:embed="rId4"/>
                  <a:srcRect l="0" t="0" r="0" b="0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44" name="Oval"/>
                <p:cNvSpPr/>
                <p:nvPr/>
              </p:nvSpPr>
              <p:spPr>
                <a:xfrm>
                  <a:off x="0" y="-1"/>
                  <a:ext cx="6959514" cy="7517536"/>
                </a:xfrm>
                <a:prstGeom prst="ellipse">
                  <a:avLst/>
                </a:prstGeom>
                <a:noFill/>
                <a:ln w="25400" cap="flat">
                  <a:solidFill>
                    <a:srgbClr val="6C828D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</p:grpSp>
          <p:sp>
            <p:nvSpPr>
              <p:cNvPr id="246" name="TextBox 21"/>
              <p:cNvSpPr txBox="1"/>
              <p:nvPr/>
            </p:nvSpPr>
            <p:spPr>
              <a:xfrm>
                <a:off x="14782018" y="2673835"/>
                <a:ext cx="6020695" cy="15718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10500"/>
                </a:lvl1pPr>
              </a:lstStyle>
              <a:p>
                <a:pPr/>
                <a:r>
                  <a:t>Change</a:t>
                </a:r>
              </a:p>
            </p:txBody>
          </p:sp>
          <p:grpSp>
            <p:nvGrpSpPr>
              <p:cNvPr id="251" name="Content Placeholder 3"/>
              <p:cNvGrpSpPr/>
              <p:nvPr/>
            </p:nvGrpSpPr>
            <p:grpSpPr>
              <a:xfrm>
                <a:off x="0" y="2030800"/>
                <a:ext cx="3230135" cy="3242233"/>
                <a:chOff x="0" y="0"/>
                <a:chExt cx="3230134" cy="3242232"/>
              </a:xfrm>
            </p:grpSpPr>
            <p:grpSp>
              <p:nvGrpSpPr>
                <p:cNvPr id="249" name="Group"/>
                <p:cNvGrpSpPr/>
                <p:nvPr/>
              </p:nvGrpSpPr>
              <p:grpSpPr>
                <a:xfrm>
                  <a:off x="-1" y="-1"/>
                  <a:ext cx="3230136" cy="3242234"/>
                  <a:chOff x="0" y="0"/>
                  <a:chExt cx="3230134" cy="3242232"/>
                </a:xfrm>
              </p:grpSpPr>
              <p:sp>
                <p:nvSpPr>
                  <p:cNvPr id="247" name="Oval"/>
                  <p:cNvSpPr/>
                  <p:nvPr/>
                </p:nvSpPr>
                <p:spPr>
                  <a:xfrm>
                    <a:off x="-1" y="-1"/>
                    <a:ext cx="3230136" cy="3242234"/>
                  </a:xfrm>
                  <a:prstGeom prst="ellipse">
                    <a:avLst/>
                  </a:prstGeom>
                  <a:blipFill rotWithShape="1">
                    <a:blip r:embed="rId3"/>
                    <a:srcRect l="0" t="0" r="0" b="0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>
                      <a:spcBef>
                        <a:spcPts val="700"/>
                      </a:spcBef>
                      <a:defRPr sz="3200"/>
                    </a:pPr>
                  </a:p>
                </p:txBody>
              </p:sp>
              <p:sp>
                <p:nvSpPr>
                  <p:cNvPr id="248" name="Oval"/>
                  <p:cNvSpPr/>
                  <p:nvPr/>
                </p:nvSpPr>
                <p:spPr>
                  <a:xfrm>
                    <a:off x="-1" y="-1"/>
                    <a:ext cx="3230136" cy="3242234"/>
                  </a:xfrm>
                  <a:prstGeom prst="ellipse">
                    <a:avLst/>
                  </a:prstGeom>
                  <a:noFill/>
                  <a:ln w="25400" cap="flat">
                    <a:solidFill>
                      <a:srgbClr val="6C828D"/>
                    </a:solidFill>
                    <a:prstDash val="solid"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>
                      <a:spcBef>
                        <a:spcPts val="700"/>
                      </a:spcBef>
                      <a:defRPr sz="3200"/>
                    </a:pPr>
                  </a:p>
                </p:txBody>
              </p:sp>
            </p:grpSp>
            <p:sp>
              <p:nvSpPr>
                <p:cNvPr id="250" name="Rectangle"/>
                <p:cNvSpPr txBox="1"/>
                <p:nvPr/>
              </p:nvSpPr>
              <p:spPr>
                <a:xfrm>
                  <a:off x="595470" y="487513"/>
                  <a:ext cx="2039193" cy="226720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109728" tIns="109728" rIns="109728" bIns="109728" numCol="1" anchor="t">
                  <a:normAutofit fontScale="100000" lnSpcReduction="0"/>
                </a:bodyPr>
                <a:lstStyle>
                  <a:lvl1pPr>
                    <a:spcBef>
                      <a:spcPts val="1000"/>
                    </a:spcBef>
                    <a:defRPr sz="4300">
                      <a:solidFill>
                        <a:srgbClr val="FBF8F8"/>
                      </a:solidFill>
                    </a:defRPr>
                  </a:lvl1pPr>
                </a:lstStyle>
                <a:p>
                  <a:pPr/>
                  <a:r>
                    <a:t> </a:t>
                  </a:r>
                </a:p>
              </p:txBody>
            </p:sp>
          </p:grpSp>
          <p:sp>
            <p:nvSpPr>
              <p:cNvPr id="252" name="TextBox 23"/>
              <p:cNvSpPr txBox="1"/>
              <p:nvPr/>
            </p:nvSpPr>
            <p:spPr>
              <a:xfrm>
                <a:off x="448396" y="3392685"/>
                <a:ext cx="2466762" cy="4370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2400"/>
                </a:lvl1pPr>
              </a:lstStyle>
              <a:p>
                <a:pPr/>
                <a:r>
                  <a:t>Visibility</a:t>
                </a:r>
              </a:p>
            </p:txBody>
          </p:sp>
          <p:sp>
            <p:nvSpPr>
              <p:cNvPr id="253" name="TextBox 24"/>
              <p:cNvSpPr txBox="1"/>
              <p:nvPr/>
            </p:nvSpPr>
            <p:spPr>
              <a:xfrm>
                <a:off x="4729567" y="3190250"/>
                <a:ext cx="2466762" cy="609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3600"/>
                </a:lvl1pPr>
              </a:lstStyle>
              <a:p>
                <a:pPr/>
                <a:r>
                  <a:t>Inclusion</a:t>
                </a:r>
              </a:p>
            </p:txBody>
          </p:sp>
          <p:sp>
            <p:nvSpPr>
              <p:cNvPr id="254" name="TextBox 25"/>
              <p:cNvSpPr txBox="1"/>
              <p:nvPr/>
            </p:nvSpPr>
            <p:spPr>
              <a:xfrm>
                <a:off x="9168211" y="2960762"/>
                <a:ext cx="3697886" cy="769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4800"/>
                </a:lvl1pPr>
              </a:lstStyle>
              <a:p>
                <a:pPr/>
                <a:r>
                  <a:t>Belonging</a:t>
                </a:r>
              </a:p>
            </p:txBody>
          </p:sp>
        </p:grpSp>
        <p:grpSp>
          <p:nvGrpSpPr>
            <p:cNvPr id="258" name="Right Arrow 14"/>
            <p:cNvGrpSpPr/>
            <p:nvPr/>
          </p:nvGrpSpPr>
          <p:grpSpPr>
            <a:xfrm>
              <a:off x="3230129" y="3532532"/>
              <a:ext cx="914346" cy="518459"/>
              <a:chOff x="0" y="0"/>
              <a:chExt cx="914345" cy="518457"/>
            </a:xfrm>
          </p:grpSpPr>
          <p:sp>
            <p:nvSpPr>
              <p:cNvPr id="256" name="Arrow"/>
              <p:cNvSpPr/>
              <p:nvPr/>
            </p:nvSpPr>
            <p:spPr>
              <a:xfrm>
                <a:off x="0" y="0"/>
                <a:ext cx="914346" cy="51845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blipFill rotWithShape="1">
                <a:blip r:embed="rId5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3300">
                    <a:solidFill>
                      <a:srgbClr val="FBF8F8"/>
                    </a:solidFill>
                  </a:defRPr>
                </a:pPr>
              </a:p>
            </p:txBody>
          </p:sp>
          <p:sp>
            <p:nvSpPr>
              <p:cNvPr id="257" name="Arrow"/>
              <p:cNvSpPr/>
              <p:nvPr/>
            </p:nvSpPr>
            <p:spPr>
              <a:xfrm>
                <a:off x="0" y="0"/>
                <a:ext cx="914346" cy="51845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25400" cap="flat">
                <a:solidFill>
                  <a:srgbClr val="3061B2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3300">
                    <a:solidFill>
                      <a:srgbClr val="FBF8F8"/>
                    </a:solidFill>
                  </a:defRPr>
                </a:pPr>
              </a:p>
            </p:txBody>
          </p:sp>
        </p:grpSp>
        <p:grpSp>
          <p:nvGrpSpPr>
            <p:cNvPr id="261" name="Right Arrow 14"/>
            <p:cNvGrpSpPr/>
            <p:nvPr/>
          </p:nvGrpSpPr>
          <p:grpSpPr>
            <a:xfrm>
              <a:off x="7668773" y="3499537"/>
              <a:ext cx="914346" cy="518459"/>
              <a:chOff x="0" y="0"/>
              <a:chExt cx="914345" cy="518457"/>
            </a:xfrm>
          </p:grpSpPr>
          <p:sp>
            <p:nvSpPr>
              <p:cNvPr id="259" name="Arrow"/>
              <p:cNvSpPr/>
              <p:nvPr/>
            </p:nvSpPr>
            <p:spPr>
              <a:xfrm>
                <a:off x="0" y="0"/>
                <a:ext cx="914346" cy="51845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blipFill rotWithShape="1">
                <a:blip r:embed="rId5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3300">
                    <a:solidFill>
                      <a:srgbClr val="FBF8F8"/>
                    </a:solidFill>
                  </a:defRPr>
                </a:pPr>
              </a:p>
            </p:txBody>
          </p:sp>
          <p:sp>
            <p:nvSpPr>
              <p:cNvPr id="260" name="Arrow"/>
              <p:cNvSpPr/>
              <p:nvPr/>
            </p:nvSpPr>
            <p:spPr>
              <a:xfrm>
                <a:off x="0" y="0"/>
                <a:ext cx="914346" cy="51845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25400" cap="flat">
                <a:solidFill>
                  <a:srgbClr val="3061B2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3300">
                    <a:solidFill>
                      <a:srgbClr val="FBF8F8"/>
                    </a:solidFill>
                  </a:defRPr>
                </a:pPr>
              </a:p>
            </p:txBody>
          </p:sp>
        </p:grpSp>
        <p:grpSp>
          <p:nvGrpSpPr>
            <p:cNvPr id="264" name="Right Arrow 14"/>
            <p:cNvGrpSpPr/>
            <p:nvPr/>
          </p:nvGrpSpPr>
          <p:grpSpPr>
            <a:xfrm>
              <a:off x="13253910" y="3392686"/>
              <a:ext cx="914346" cy="518459"/>
              <a:chOff x="0" y="0"/>
              <a:chExt cx="914345" cy="518457"/>
            </a:xfrm>
          </p:grpSpPr>
          <p:sp>
            <p:nvSpPr>
              <p:cNvPr id="262" name="Arrow"/>
              <p:cNvSpPr/>
              <p:nvPr/>
            </p:nvSpPr>
            <p:spPr>
              <a:xfrm>
                <a:off x="0" y="0"/>
                <a:ext cx="914346" cy="51845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blipFill rotWithShape="1">
                <a:blip r:embed="rId5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3300">
                    <a:solidFill>
                      <a:srgbClr val="FBF8F8"/>
                    </a:solidFill>
                  </a:defRPr>
                </a:pPr>
              </a:p>
            </p:txBody>
          </p:sp>
          <p:sp>
            <p:nvSpPr>
              <p:cNvPr id="263" name="Arrow"/>
              <p:cNvSpPr/>
              <p:nvPr/>
            </p:nvSpPr>
            <p:spPr>
              <a:xfrm>
                <a:off x="0" y="0"/>
                <a:ext cx="914346" cy="51845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25400" cap="flat">
                <a:solidFill>
                  <a:srgbClr val="3061B2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3300">
                    <a:solidFill>
                      <a:srgbClr val="FBF8F8"/>
                    </a:solidFill>
                  </a:defRPr>
                </a:pPr>
              </a:p>
            </p:txBody>
          </p:sp>
        </p:grpSp>
      </p:grpSp>
      <p:grpSp>
        <p:nvGrpSpPr>
          <p:cNvPr id="270" name="Group 29"/>
          <p:cNvGrpSpPr/>
          <p:nvPr/>
        </p:nvGrpSpPr>
        <p:grpSpPr>
          <a:xfrm>
            <a:off x="15348466" y="11703987"/>
            <a:ext cx="8289072" cy="1805941"/>
            <a:chOff x="0" y="0"/>
            <a:chExt cx="8289070" cy="1805939"/>
          </a:xfrm>
        </p:grpSpPr>
        <p:sp>
          <p:nvSpPr>
            <p:cNvPr id="266" name="TextBox 30"/>
            <p:cNvSpPr txBox="1"/>
            <p:nvPr/>
          </p:nvSpPr>
          <p:spPr>
            <a:xfrm>
              <a:off x="0" y="0"/>
              <a:ext cx="8289071" cy="1805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@LGBTQIAOTUK 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LGBTQIAplusOT@gmail.com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www.affinot.co.uk/lgbtqiaotuk/</a:t>
              </a:r>
            </a:p>
          </p:txBody>
        </p:sp>
        <p:pic>
          <p:nvPicPr>
            <p:cNvPr id="267" name="Picture 6" descr="Picture 6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144535" y="138782"/>
              <a:ext cx="518459" cy="421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8" name="Picture 2" descr="Picture 2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 flipH="1">
              <a:off x="1375981" y="401222"/>
              <a:ext cx="816220" cy="8132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9" name="Picture 4" descr="Picture 4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8825" y="970915"/>
              <a:ext cx="672613" cy="6726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2884" y="12474623"/>
            <a:ext cx="5494544" cy="1010108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Title 5"/>
          <p:cNvSpPr txBox="1"/>
          <p:nvPr/>
        </p:nvSpPr>
        <p:spPr>
          <a:xfrm>
            <a:off x="1759756" y="-54768"/>
            <a:ext cx="19531586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9728" tIns="109728" rIns="109728" bIns="109728" anchor="ctr">
            <a:normAutofit fontScale="100000" lnSpcReduction="0"/>
          </a:bodyPr>
          <a:lstStyle>
            <a:lvl1pPr algn="ctr" defTabSz="2194560">
              <a:defRPr sz="93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What next?</a:t>
            </a:r>
          </a:p>
        </p:txBody>
      </p:sp>
      <p:pic>
        <p:nvPicPr>
          <p:cNvPr id="27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25434" t="16667" r="43777" b="6250"/>
          <a:stretch>
            <a:fillRect/>
          </a:stretch>
        </p:blipFill>
        <p:spPr>
          <a:xfrm>
            <a:off x="10906780" y="2729279"/>
            <a:ext cx="2592289" cy="3648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0" t="0" r="2" b="2"/>
          <a:stretch>
            <a:fillRect/>
          </a:stretch>
        </p:blipFill>
        <p:spPr>
          <a:xfrm>
            <a:off x="1910476" y="2191881"/>
            <a:ext cx="3368676" cy="3368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76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150902" y="7191640"/>
            <a:ext cx="3283567" cy="3283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77" name="Picture 2" descr="Picture 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63158" y="7887576"/>
            <a:ext cx="3461713" cy="2587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Picture 6" descr="Picture 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084866" y="8993110"/>
            <a:ext cx="2606040" cy="2537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Picture 6" descr="Picture 6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7087916" y="2544397"/>
            <a:ext cx="2038702" cy="1657449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TextBox 28"/>
          <p:cNvSpPr txBox="1"/>
          <p:nvPr/>
        </p:nvSpPr>
        <p:spPr>
          <a:xfrm>
            <a:off x="19196622" y="2951453"/>
            <a:ext cx="3807647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@LGBTQIAOTUK </a:t>
            </a:r>
          </a:p>
        </p:txBody>
      </p:sp>
      <p:grpSp>
        <p:nvGrpSpPr>
          <p:cNvPr id="285" name="Group 29"/>
          <p:cNvGrpSpPr/>
          <p:nvPr/>
        </p:nvGrpSpPr>
        <p:grpSpPr>
          <a:xfrm>
            <a:off x="15348466" y="11703987"/>
            <a:ext cx="8289072" cy="1805941"/>
            <a:chOff x="0" y="0"/>
            <a:chExt cx="8289070" cy="1805939"/>
          </a:xfrm>
        </p:grpSpPr>
        <p:sp>
          <p:nvSpPr>
            <p:cNvPr id="281" name="TextBox 30"/>
            <p:cNvSpPr txBox="1"/>
            <p:nvPr/>
          </p:nvSpPr>
          <p:spPr>
            <a:xfrm>
              <a:off x="0" y="0"/>
              <a:ext cx="8289071" cy="1805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@LGBTQIAOTUK 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LGBTQIAplusOT@gmail.com</a:t>
              </a:r>
            </a:p>
            <a:p>
              <a:pPr algn="r">
                <a:defRPr sz="3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www.affinot.co.uk/lgbtqiaotuk/</a:t>
              </a:r>
            </a:p>
          </p:txBody>
        </p:sp>
        <p:pic>
          <p:nvPicPr>
            <p:cNvPr id="282" name="Picture 6" descr="Picture 6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144535" y="138782"/>
              <a:ext cx="518459" cy="421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3" name="Picture 2" descr="Picture 2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 flipH="1">
              <a:off x="1375981" y="401222"/>
              <a:ext cx="816220" cy="8132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4" name="Picture 4" descr="Picture 4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28825" y="970915"/>
              <a:ext cx="672613" cy="6726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86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24447" y="4249199"/>
            <a:ext cx="2592289" cy="476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BF8F8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F8F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F8F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