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notesSlide+xml" PartName="/ppt/notesSlides/notesSlide10.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13.xml"/>
  <Override ContentType="application/vnd.openxmlformats-officedocument.presentationml.notesSlide+xml" PartName="/ppt/notesSlides/notesSlide14.xml"/>
  <Override ContentType="application/vnd.openxmlformats-officedocument.presentationml.notesSlide+xml" PartName="/ppt/notesSlides/notesSlide15.xml"/>
  <Override ContentType="application/vnd.openxmlformats-officedocument.presentationml.notesSlide+xml" PartName="/ppt/notesSlides/notesSlide16.xml"/>
  <Override ContentType="application/vnd.openxmlformats-officedocument.presentationml.notesSlide+xml" PartName="/ppt/notesSlides/notesSlide17.xml"/>
  <Override ContentType="application/vnd.openxmlformats-officedocument.presentationml.notesSlide+xml" PartName="/ppt/notesSlides/notesSlide18.xml"/>
  <Override ContentType="application/vnd.openxmlformats-officedocument.presentationml.notesSlide+xml" PartName="/ppt/notesSlides/notesSlide19.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37"/>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Lst>
  <p:sldSz cx="18288000" cy="10287000"/>
  <p:notesSz cx="6858000" cy="9144000"/>
  <p:embeddedFontLst>
    <p:embeddedFont>
      <p:font typeface="Helvetica" charset="1" panose="020B0504020202020204"/>
      <p:regular r:id="rId33"/>
    </p:embeddedFont>
    <p:embeddedFont>
      <p:font typeface="Helvetica Bold" charset="1" panose="020B0704020202030204"/>
      <p:regular r:id="rId34"/>
    </p:embeddedFont>
    <p:embeddedFont>
      <p:font typeface="OpenDyslexic Bold" charset="1" panose="00000800000000000000"/>
      <p:regular r:id="rId35"/>
    </p:embeddedFont>
    <p:embeddedFont>
      <p:font typeface="Open Sans Medium" charset="1" panose="00000000000000000000"/>
      <p:regular r:id="rId36"/>
    </p:embeddedFont>
    <p:embeddedFont>
      <p:font typeface="Helvetica Bold Italics" charset="1" panose="020B0704020202090204"/>
      <p:regular r:id="rId40"/>
    </p:embeddedFont>
    <p:embeddedFont>
      <p:font typeface="Helvetica Italics" charset="1" panose="020B0504020202090204"/>
      <p:regular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fonts/font33.fntdata" Type="http://schemas.openxmlformats.org/officeDocument/2006/relationships/font"/><Relationship Id="rId34" Target="fonts/font34.fntdata" Type="http://schemas.openxmlformats.org/officeDocument/2006/relationships/font"/><Relationship Id="rId35" Target="fonts/font35.fntdata" Type="http://schemas.openxmlformats.org/officeDocument/2006/relationships/font"/><Relationship Id="rId36" Target="fonts/font36.fntdata" Type="http://schemas.openxmlformats.org/officeDocument/2006/relationships/font"/><Relationship Id="rId37" Target="notesMasters/notesMaster1.xml" Type="http://schemas.openxmlformats.org/officeDocument/2006/relationships/notesMaster"/><Relationship Id="rId38" Target="theme/theme2.xml" Type="http://schemas.openxmlformats.org/officeDocument/2006/relationships/theme"/><Relationship Id="rId39" Target="notesSlides/notesSlide1.xml" Type="http://schemas.openxmlformats.org/officeDocument/2006/relationships/notesSlide"/><Relationship Id="rId4" Target="theme/theme1.xml" Type="http://schemas.openxmlformats.org/officeDocument/2006/relationships/theme"/><Relationship Id="rId40" Target="fonts/font40.fntdata" Type="http://schemas.openxmlformats.org/officeDocument/2006/relationships/font"/><Relationship Id="rId41" Target="notesSlides/notesSlide2.xml" Type="http://schemas.openxmlformats.org/officeDocument/2006/relationships/notesSlide"/><Relationship Id="rId42" Target="fonts/font42.fntdata" Type="http://schemas.openxmlformats.org/officeDocument/2006/relationships/font"/><Relationship Id="rId43" Target="notesSlides/notesSlide3.xml" Type="http://schemas.openxmlformats.org/officeDocument/2006/relationships/notesSlide"/><Relationship Id="rId44" Target="notesSlides/notesSlide4.xml" Type="http://schemas.openxmlformats.org/officeDocument/2006/relationships/notesSlide"/><Relationship Id="rId45" Target="notesSlides/notesSlide5.xml" Type="http://schemas.openxmlformats.org/officeDocument/2006/relationships/notesSlide"/><Relationship Id="rId46" Target="notesSlides/notesSlide6.xml" Type="http://schemas.openxmlformats.org/officeDocument/2006/relationships/notesSlide"/><Relationship Id="rId47" Target="notesSlides/notesSlide7.xml" Type="http://schemas.openxmlformats.org/officeDocument/2006/relationships/notesSlide"/><Relationship Id="rId48" Target="notesSlides/notesSlide8.xml" Type="http://schemas.openxmlformats.org/officeDocument/2006/relationships/notesSlide"/><Relationship Id="rId49" Target="notesSlides/notesSlide9.xml" Type="http://schemas.openxmlformats.org/officeDocument/2006/relationships/notesSlide"/><Relationship Id="rId5" Target="tableStyles.xml" Type="http://schemas.openxmlformats.org/officeDocument/2006/relationships/tableStyles"/><Relationship Id="rId50" Target="notesSlides/notesSlide10.xml" Type="http://schemas.openxmlformats.org/officeDocument/2006/relationships/notesSlide"/><Relationship Id="rId51" Target="notesSlides/notesSlide11.xml" Type="http://schemas.openxmlformats.org/officeDocument/2006/relationships/notesSlide"/><Relationship Id="rId52" Target="notesSlides/notesSlide12.xml" Type="http://schemas.openxmlformats.org/officeDocument/2006/relationships/notesSlide"/><Relationship Id="rId53" Target="notesSlides/notesSlide13.xml" Type="http://schemas.openxmlformats.org/officeDocument/2006/relationships/notesSlide"/><Relationship Id="rId54" Target="notesSlides/notesSlide14.xml" Type="http://schemas.openxmlformats.org/officeDocument/2006/relationships/notesSlide"/><Relationship Id="rId55" Target="notesSlides/notesSlide15.xml" Type="http://schemas.openxmlformats.org/officeDocument/2006/relationships/notesSlide"/><Relationship Id="rId56" Target="notesSlides/notesSlide16.xml" Type="http://schemas.openxmlformats.org/officeDocument/2006/relationships/notesSlide"/><Relationship Id="rId57" Target="notesSlides/notesSlide17.xml" Type="http://schemas.openxmlformats.org/officeDocument/2006/relationships/notesSlide"/><Relationship Id="rId58" Target="notesSlides/notesSlide18.xml" Type="http://schemas.openxmlformats.org/officeDocument/2006/relationships/notesSlide"/><Relationship Id="rId59" Target="notesSlides/notesSlide19.xml" Type="http://schemas.openxmlformats.org/officeDocument/2006/relationships/notesSlide"/><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7.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8.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xml" Type="http://schemas.openxmlformats.org/officeDocument/2006/relationships/slide"/></Relationships>
</file>

<file path=ppt/notesSlides/_rels/notesSlide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0.xml" Type="http://schemas.openxmlformats.org/officeDocument/2006/relationships/slide"/></Relationships>
</file>

<file path=ppt/notesSlides/_rels/notesSlide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1.xml" Type="http://schemas.openxmlformats.org/officeDocument/2006/relationships/slide"/></Relationships>
</file>

<file path=ppt/notesSlides/_rels/notesSlide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2.xml" Type="http://schemas.openxmlformats.org/officeDocument/2006/relationships/slide"/></Relationships>
</file>

<file path=ppt/notesSlides/_rels/notesSlide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3.xml" Type="http://schemas.openxmlformats.org/officeDocument/2006/relationships/slide"/></Relationships>
</file>

<file path=ppt/notesSlides/_rels/notesSlide1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4.xml" Type="http://schemas.openxmlformats.org/officeDocument/2006/relationships/slide"/></Relationships>
</file>

<file path=ppt/notesSlides/_rels/notesSlide1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6.xml" Type="http://schemas.openxmlformats.org/officeDocument/2006/relationships/slide"/></Relationships>
</file>

<file path=ppt/notesSlides/_rels/notesSlide1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7.xml" Type="http://schemas.openxmlformats.org/officeDocument/2006/relationships/slide"/></Relationships>
</file>

<file path=ppt/notesSlides/_rels/notesSlide1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8.xml" Type="http://schemas.openxmlformats.org/officeDocument/2006/relationships/slide"/></Relationships>
</file>

<file path=ppt/notesSlides/_rels/notesSlide1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9.xml" Type="http://schemas.openxmlformats.org/officeDocument/2006/relationships/slide"/></Relationships>
</file>

<file path=ppt/notesSlides/_rels/notesSlide1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0.xml" Type="http://schemas.openxmlformats.org/officeDocument/2006/relationships/slide"/></Relationships>
</file>

<file path=ppt/notesSlides/_rels/notesSlide1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1.xml" Type="http://schemas.openxmlformats.org/officeDocument/2006/relationships/slide"/></Relationships>
</file>

<file path=ppt/notesSlides/_rels/notesSlide1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2.xml" Type="http://schemas.openxmlformats.org/officeDocument/2006/relationships/slide"/></Relationships>
</file>

<file path=ppt/notesSlides/_rels/notesSlide1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3.xml" Type="http://schemas.openxmlformats.org/officeDocument/2006/relationships/slide"/></Relationships>
</file>

<file path=ppt/notesSlides/_rels/notesSlide1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5.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Standards development &amp; global convening​</a:t>
            </a:r>
          </a:p>
          <a:p>
            <a:r>
              <a:rPr lang="en-US"/>
              <a:t>We connect local innovation to global standards bodies (including BSI, WHO, and ITU) and convene across sectors that rarely work together to enable adoption at scale.​</a:t>
            </a:r>
          </a:p>
          <a:p>
            <a:r>
              <a:rPr lang="en-US"/>
              <a:t/>
            </a:r>
          </a:p>
          <a:p>
            <a:r>
              <a:rPr lang="en-US"/>
              <a:t>Human + AI capacity at scale​</a:t>
            </a:r>
          </a:p>
          <a:p>
            <a:r>
              <a:rPr lang="en-US"/>
              <a:t>Through CoFounder, our AI navigation layer, we extend a decade of venture and ecosystem support into continuous guidance and learning at a scale human-only models cannot reach.​</a:t>
            </a:r>
          </a:p>
          <a:p>
            <a:r>
              <a:rPr lang="en-US"/>
              <a:t/>
            </a:r>
          </a:p>
          <a:p>
            <a:r>
              <a:rPr lang="en-US"/>
              <a:t>Training &amp; capacity building​</a:t>
            </a:r>
          </a:p>
          <a:p>
            <a:r>
              <a:rPr lang="en-US"/>
              <a:t>We develop and deliver proven curricula across Africa, Asia, and the UK — building teaching infrastructure that creates trainers and long-term local capability, not dependency.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Schools cannot discriminate against those with disabilities and harassment, direct and indirect discrimination is not tolerated by staff or students. Education environments can and is sometimes encouraged to treat those with disabilities favourably as they are ensuring reasonable adjustments are out in place to meet their individual needs and requirements. This allows disabled individuals to be on the same sort of level as students without disabilities and will enhance their education. Students should benefit from reasonable adjustments put in place and the education setting has the duty to provide these adjustments if they are considered reasonable. Cost and funding is a massive factor when it comes to reasonable adjustments as some education settings will not be in a financial situation where they can provide them (computers and technology/software for example). Schools must have accessibility plans. This can be split into 3 sections: enhancing participation, having an enabling environment, and making sure information is easily accessible and available. These have to be reviewed regularly to see if any adjustments or modifications need to be made.                                  </a:t>
            </a:r>
          </a:p>
          <a:p>
            <a:r>
              <a:rPr lang="en-US"/>
              <a:t>                                                                       (Department for Education, 2014)</a:t>
            </a:r>
          </a:p>
          <a:p>
            <a:r>
              <a:rPr lang="en-US"/>
              <a:t>Education Settings: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Schools must have accessibility plans. This can be split into 3 sections: enhancing participation, having an enabling environment, and making sure information is easily accessible and available. These have to be reviewed regularly to see if any adjustments or modifications need to be made.                                  </a:t>
            </a:r>
          </a:p>
          <a:p>
            <a:r>
              <a:rPr lang="en-US"/>
              <a:t>                                                                       (Department for Education, 2014)</a:t>
            </a:r>
          </a:p>
          <a:p>
            <a:r>
              <a:rPr lang="en-US"/>
              <a:t>Education Settings: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According to the UK Government (2010), employers cannot discriminate against those with disabilities when it comes to:</a:t>
            </a:r>
          </a:p>
          <a:p>
            <a:r>
              <a:rPr lang="en-US"/>
              <a:t>Application forms</a:t>
            </a:r>
          </a:p>
          <a:p>
            <a:r>
              <a:rPr lang="en-US"/>
              <a:t>Interview arrangements</a:t>
            </a:r>
          </a:p>
          <a:p>
            <a:r>
              <a:rPr lang="en-US"/>
              <a:t>Job offers</a:t>
            </a:r>
          </a:p>
          <a:p>
            <a:r>
              <a:rPr lang="en-US"/>
              <a:t>Aptitude of proficiency tests</a:t>
            </a:r>
          </a:p>
          <a:p>
            <a:r>
              <a:rPr lang="en-US"/>
              <a:t>Terms of employment, including pay</a:t>
            </a:r>
          </a:p>
          <a:p>
            <a:r>
              <a:rPr lang="en-US"/>
              <a:t>Promotion, transfer, or training opportunities</a:t>
            </a:r>
          </a:p>
          <a:p>
            <a:r>
              <a:rPr lang="en-US"/>
              <a:t>Dismissal or redundancy</a:t>
            </a:r>
          </a:p>
          <a:p>
            <a:r>
              <a:rPr lang="en-US"/>
              <a:t>Disciplines and grievances</a:t>
            </a:r>
          </a:p>
          <a:p>
            <a:r>
              <a:rPr lang="en-US"/>
              <a:t/>
            </a:r>
          </a:p>
          <a:p>
            <a:r>
              <a:rPr lang="en-US"/>
              <a:t>The employer must keep the employees disability they have disclosed confidential unless the individual has stated that they are happy or okay with other people knowing about it. They must have consent and have a discussion about what can be disclosed, who it can be shared with, and whether through employer or employee shares the information. However, sometimes confidentiality isn’t always possibly (if it is a physical disability or for health and safety reasons etc)</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According to the UK Government (2010), employers cannot discriminate against those with disabilities when it comes to:</a:t>
            </a:r>
          </a:p>
          <a:p>
            <a:r>
              <a:rPr lang="en-US"/>
              <a:t>Application forms</a:t>
            </a:r>
          </a:p>
          <a:p>
            <a:r>
              <a:rPr lang="en-US"/>
              <a:t>Interview arrangements</a:t>
            </a:r>
          </a:p>
          <a:p>
            <a:r>
              <a:rPr lang="en-US"/>
              <a:t>Job offers</a:t>
            </a:r>
          </a:p>
          <a:p>
            <a:r>
              <a:rPr lang="en-US"/>
              <a:t>Aptitude of proficiency tests</a:t>
            </a:r>
          </a:p>
          <a:p>
            <a:r>
              <a:rPr lang="en-US"/>
              <a:t>Terms of employment, including pay</a:t>
            </a:r>
          </a:p>
          <a:p>
            <a:r>
              <a:rPr lang="en-US"/>
              <a:t>Promotion, transfer, or training opportunities</a:t>
            </a:r>
          </a:p>
          <a:p>
            <a:r>
              <a:rPr lang="en-US"/>
              <a:t>Dismissal or redundancy</a:t>
            </a:r>
          </a:p>
          <a:p>
            <a:r>
              <a:rPr lang="en-US"/>
              <a:t>Disciplines and grievances</a:t>
            </a:r>
          </a:p>
          <a:p>
            <a:r>
              <a:rPr lang="en-US"/>
              <a:t/>
            </a:r>
          </a:p>
          <a:p>
            <a:r>
              <a:rPr lang="en-US"/>
              <a:t>The employer must keep the employees disability they have disclosed confidential unless the individual has stated that they are happy or okay with other people knowing about it. They must have consent and have a discussion about what can be disclosed, who it can be shared with, and whether through employer or employee shares the information. However, sometimes confidentiality isn’t always possibly (if it is a physical disability or for health and safety reasons etc)</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According to the UK Government (2010), employers cannot discriminate against those with disabilities when it comes to:</a:t>
            </a:r>
          </a:p>
          <a:p>
            <a:r>
              <a:rPr lang="en-US"/>
              <a:t>Application forms</a:t>
            </a:r>
          </a:p>
          <a:p>
            <a:r>
              <a:rPr lang="en-US"/>
              <a:t>Interview arrangements</a:t>
            </a:r>
          </a:p>
          <a:p>
            <a:r>
              <a:rPr lang="en-US"/>
              <a:t>Job offers</a:t>
            </a:r>
          </a:p>
          <a:p>
            <a:r>
              <a:rPr lang="en-US"/>
              <a:t>Aptitude of proficiency tests</a:t>
            </a:r>
          </a:p>
          <a:p>
            <a:r>
              <a:rPr lang="en-US"/>
              <a:t>Terms of employment, including pay</a:t>
            </a:r>
          </a:p>
          <a:p>
            <a:r>
              <a:rPr lang="en-US"/>
              <a:t>Promotion, transfer, or training opportunities</a:t>
            </a:r>
          </a:p>
          <a:p>
            <a:r>
              <a:rPr lang="en-US"/>
              <a:t>Dismissal or redundancy</a:t>
            </a:r>
          </a:p>
          <a:p>
            <a:r>
              <a:rPr lang="en-US"/>
              <a:t>Disciplines and grievances</a:t>
            </a:r>
          </a:p>
          <a:p>
            <a:r>
              <a:rPr lang="en-US"/>
              <a:t/>
            </a:r>
          </a:p>
          <a:p>
            <a:r>
              <a:rPr lang="en-US"/>
              <a:t>The employer must keep the employees disability they have disclosed confidential unless the individual has stated that they are happy or okay with other people knowing about it. They must have consent and have a discussion about what can be disclosed, who it can be shared with, and whether through employer or employee shares the information. However, sometimes confidentiality isn’t always possibly (if it is a physical disability or for health and safety reasons etc)</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Subhead: Brilliant ideas, disconnected support, vulnerable people waiting longest​</a:t>
            </a:r>
          </a:p>
          <a:p>
            <a:r>
              <a:rPr lang="en-US"/>
              <a:t/>
            </a:r>
          </a:p>
          <a:p>
            <a:r>
              <a:rPr lang="en-US"/>
              <a:t>Six Contexts Where Innovation Stalls:​</a:t>
            </a:r>
          </a:p>
          <a:p>
            <a:r>
              <a:rPr lang="en-US"/>
              <a:t/>
            </a:r>
          </a:p>
          <a:p>
            <a:r>
              <a:rPr lang="en-US"/>
              <a:t>Assistive Technology Ventures trapped in the "TRL 5 valley of death"—prototypes validated but lacking pathways to scale. Only 11% of AT innovation is openly shared; duplication</a:t>
            </a:r>
          </a:p>
          <a:p>
            <a:r>
              <a:rPr lang="en-US"/>
              <a:t>drains scarce funding. Smart white canes reinvented dozens of times across continents while users wait for solutions that already exist elsewhere.​</a:t>
            </a:r>
          </a:p>
          <a:p>
            <a:r>
              <a:rPr lang="en-US"/>
              <a:t/>
            </a:r>
          </a:p>
          <a:p>
            <a:r>
              <a:rPr lang="en-US"/>
              <a:t>Humanitarian Response, Displacement &amp; Mental Health Crisis-driven innovation produces one-off solutions with no learning loops. Emergency interventions rarely transition to</a:t>
            </a:r>
          </a:p>
          <a:p>
            <a:r>
              <a:rPr lang="en-US"/>
              <a:t>sustainable systems. Research conducted in refugee and migrant communities generates insights that never become intervention. Mental health and psychosocial support</a:t>
            </a:r>
          </a:p>
          <a:p>
            <a:r>
              <a:rPr lang="en-US"/>
              <a:t>remains disconnected from technology innovation, even though trauma profoundly shapes how people interact with devices and systems. When the crisis moves, the knowledge</a:t>
            </a:r>
          </a:p>
          <a:p>
            <a:r>
              <a:rPr lang="en-US"/>
              <a:t>evaporates.​</a:t>
            </a:r>
          </a:p>
          <a:p>
            <a:r>
              <a:rPr lang="en-US"/>
              <a:t/>
            </a:r>
          </a:p>
          <a:p>
            <a:r>
              <a:rPr lang="en-US"/>
              <a:t>Communication &amp; Digital Inclusion Major speech and language AI datasets exclude people with impaired speech entirely. Digital literacy programs operate in silos, disconnected</a:t>
            </a:r>
          </a:p>
          <a:p>
            <a:r>
              <a:rPr lang="en-US"/>
              <a:t>from formal education systems. Local languages remain unsupported by global technology platforms, locking communities out of digital economies.​</a:t>
            </a:r>
          </a:p>
          <a:p>
            <a:r>
              <a:rPr lang="en-US"/>
              <a:t/>
            </a:r>
          </a:p>
          <a:p>
            <a:r>
              <a:rPr lang="en-US"/>
              <a:t>Medical Devices &amp; Clinical Innovation Prosthetics and orthotics designed through one-off case studies never scale beyond individual success stories. Local fabrication remains</a:t>
            </a:r>
          </a:p>
          <a:p>
            <a:r>
              <a:rPr lang="en-US"/>
              <a:t>informal, unable to access formal procurement systems. Clinical validation pathways too expensive and complex for community-led innovations.​</a:t>
            </a:r>
          </a:p>
          <a:p>
            <a:r>
              <a:rPr lang="en-US"/>
              <a:t/>
            </a:r>
          </a:p>
          <a:p>
            <a:r>
              <a:rPr lang="en-US"/>
              <a:t>Community Repair &amp; Local Production Repair knowledge exists but remains tacit, not systematized. Component supply chains don't reach last-mile contexts. Local makers lack</a:t>
            </a:r>
          </a:p>
          <a:p>
            <a:r>
              <a:rPr lang="en-US"/>
              <a:t>connection to standards bodies, preventing integration into formal systems. Devices abandoned not because they fail, but because repair infrastructure doesn't exist.​</a:t>
            </a:r>
          </a:p>
          <a:p>
            <a:r>
              <a:rPr lang="en-US"/>
              <a:t/>
            </a:r>
          </a:p>
          <a:p>
            <a:r>
              <a:rPr lang="en-US"/>
              <a:t>Economic Inclusion &amp; Innovation Pathways Disabled people, refugees, and marginalized communities face compounding barriers to economic participation. Excluded from</a:t>
            </a:r>
          </a:p>
          <a:p>
            <a:r>
              <a:rPr lang="en-US"/>
              <a:t>digital skills programs. Training delivered without employment pathways. No routes into innovation, research, or technology careers despite lived expertise. Programs addressing</a:t>
            </a:r>
          </a:p>
          <a:p>
            <a:r>
              <a:rPr lang="en-US"/>
              <a:t>their needs proceed without their leadership. This isn't just about current exclusion—it's about perpetuating it. The people who understand barriers best have no pathway to</a:t>
            </a:r>
          </a:p>
          <a:p>
            <a:r>
              <a:rPr lang="en-US"/>
              <a:t>become the technologists, researchers, and entrepreneurs who solve them.​</a:t>
            </a:r>
          </a:p>
          <a:p>
            <a:r>
              <a:rPr lang="en-US"/>
              <a:t/>
            </a:r>
          </a:p>
          <a:p>
            <a:r>
              <a:rPr lang="en-US"/>
              <a:t>Closing line: "These ecosystems share a pattern: brilliant innovation, fragmented support, vulnerable people left behind."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Innovation stalls between prototype and adoption​</a:t>
            </a:r>
          </a:p>
          <a:p>
            <a:r>
              <a:rPr lang="en-US"/>
              <a:t>Promising solutions lack clear, sequenced pathways through evidence, regulation, procurement, and financing, causing repeated drop-off after validation.​</a:t>
            </a:r>
          </a:p>
          <a:p>
            <a:r>
              <a:rPr lang="en-US"/>
              <a:t/>
            </a:r>
          </a:p>
          <a:p>
            <a:r>
              <a:rPr lang="en-US"/>
              <a:t>​</a:t>
            </a:r>
          </a:p>
          <a:p>
            <a:r>
              <a:rPr lang="en-US"/>
              <a:t/>
            </a:r>
          </a:p>
          <a:p>
            <a:r>
              <a:rPr lang="en-US"/>
              <a:t>Support is fragmented and poorly sequenced​</a:t>
            </a:r>
          </a:p>
          <a:p>
            <a:r>
              <a:rPr lang="en-US"/>
              <a:t>Research, humanitarian pilots, accelerators, and skills programmes operate in silos, forcing teams to rebuild the same infrastructure over and over again.​</a:t>
            </a:r>
          </a:p>
          <a:p>
            <a:r>
              <a:rPr lang="en-US"/>
              <a:t/>
            </a:r>
          </a:p>
          <a:p>
            <a:r>
              <a:rPr lang="en-US"/>
              <a:t>​</a:t>
            </a:r>
          </a:p>
          <a:p>
            <a:r>
              <a:rPr lang="en-US"/>
              <a:t/>
            </a:r>
          </a:p>
          <a:p>
            <a:r>
              <a:rPr lang="en-US"/>
              <a:t>Evidence is generated but does not travel​</a:t>
            </a:r>
          </a:p>
          <a:p>
            <a:r>
              <a:rPr lang="en-US"/>
              <a:t>High-quality learning remains trapped in reports, institutions, or projects, instead of shaping standards, policy, and future innovation elsewhere.​</a:t>
            </a:r>
          </a:p>
          <a:p>
            <a:r>
              <a:rPr lang="en-US"/>
              <a:t/>
            </a:r>
          </a:p>
          <a:p>
            <a:r>
              <a:rPr lang="en-US"/>
              <a:t>​</a:t>
            </a:r>
          </a:p>
          <a:p>
            <a:r>
              <a:rPr lang="en-US"/>
              <a:t/>
            </a:r>
          </a:p>
          <a:p>
            <a:r>
              <a:rPr lang="en-US"/>
              <a:t>Local capability is engaged but not embedded​</a:t>
            </a:r>
          </a:p>
          <a:p>
            <a:r>
              <a:rPr lang="en-US"/>
              <a:t>Communities contribute insight and delivery, but lack ownership, standards pathways, and long-term decision-making power, leaving systems fragile.​</a:t>
            </a:r>
          </a:p>
          <a:p>
            <a:r>
              <a:rPr lang="en-US"/>
              <a:t/>
            </a:r>
          </a:p>
          <a:p>
            <a:r>
              <a:rPr lang="en-US"/>
              <a:t>​</a:t>
            </a:r>
          </a:p>
          <a:p>
            <a:r>
              <a:rPr lang="en-US"/>
              <a:t/>
            </a:r>
          </a:p>
          <a:p>
            <a:r>
              <a:rPr lang="en-US"/>
              <a:t>Knowledge silos waste scarce resources​</a:t>
            </a:r>
          </a:p>
          <a:p>
            <a:r>
              <a:rPr lang="en-US"/>
              <a:t>Only a small fraction of innovation operates as open, reusable knowledge, driving duplication and slowing progress for those waiting longest.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Subhead: Brilliant ideas, disconnected support, vulnerable people waiting longest​</a:t>
            </a:r>
          </a:p>
          <a:p>
            <a:r>
              <a:rPr lang="en-US"/>
              <a:t/>
            </a:r>
          </a:p>
          <a:p>
            <a:r>
              <a:rPr lang="en-US"/>
              <a:t>Six Contexts Where Innovation Stalls:​</a:t>
            </a:r>
          </a:p>
          <a:p>
            <a:r>
              <a:rPr lang="en-US"/>
              <a:t/>
            </a:r>
          </a:p>
          <a:p>
            <a:r>
              <a:rPr lang="en-US"/>
              <a:t>Assistive Technology Ventures trapped in the "TRL 5 valley of death"—prototypes validated but lacking pathways to scale. Only 11% of AT innovation is openly shared; duplication</a:t>
            </a:r>
          </a:p>
          <a:p>
            <a:r>
              <a:rPr lang="en-US"/>
              <a:t>drains scarce funding. Smart white canes reinvented dozens of times across continents while users wait for solutions that already exist elsewhere.​</a:t>
            </a:r>
          </a:p>
          <a:p>
            <a:r>
              <a:rPr lang="en-US"/>
              <a:t/>
            </a:r>
          </a:p>
          <a:p>
            <a:r>
              <a:rPr lang="en-US"/>
              <a:t>Humanitarian Response, Displacement &amp; Mental Health Crisis-driven innovation produces one-off solutions with no learning loops. Emergency interventions rarely transition to</a:t>
            </a:r>
          </a:p>
          <a:p>
            <a:r>
              <a:rPr lang="en-US"/>
              <a:t>sustainable systems. Research conducted in refugee and migrant communities generates insights that never become intervention. Mental health and psychosocial support</a:t>
            </a:r>
          </a:p>
          <a:p>
            <a:r>
              <a:rPr lang="en-US"/>
              <a:t>remains disconnected from technology innovation, even though trauma profoundly shapes how people interact with devices and systems. When the crisis moves, the knowledge</a:t>
            </a:r>
          </a:p>
          <a:p>
            <a:r>
              <a:rPr lang="en-US"/>
              <a:t>evaporates.​</a:t>
            </a:r>
          </a:p>
          <a:p>
            <a:r>
              <a:rPr lang="en-US"/>
              <a:t/>
            </a:r>
          </a:p>
          <a:p>
            <a:r>
              <a:rPr lang="en-US"/>
              <a:t>Communication &amp; Digital Inclusion Major speech and language AI datasets exclude people with impaired speech entirely. Digital literacy programs operate in silos, disconnected</a:t>
            </a:r>
          </a:p>
          <a:p>
            <a:r>
              <a:rPr lang="en-US"/>
              <a:t>from formal education systems. Local languages remain unsupported by global technology platforms, locking communities out of digital economies.​</a:t>
            </a:r>
          </a:p>
          <a:p>
            <a:r>
              <a:rPr lang="en-US"/>
              <a:t/>
            </a:r>
          </a:p>
          <a:p>
            <a:r>
              <a:rPr lang="en-US"/>
              <a:t>Medical Devices &amp; Clinical Innovation Prosthetics and orthotics designed through one-off case studies never scale beyond individual success stories. Local fabrication remains</a:t>
            </a:r>
          </a:p>
          <a:p>
            <a:r>
              <a:rPr lang="en-US"/>
              <a:t>informal, unable to access formal procurement systems. Clinical validation pathways too expensive and complex for community-led innovations.​</a:t>
            </a:r>
          </a:p>
          <a:p>
            <a:r>
              <a:rPr lang="en-US"/>
              <a:t/>
            </a:r>
          </a:p>
          <a:p>
            <a:r>
              <a:rPr lang="en-US"/>
              <a:t>Community Repair &amp; Local Production Repair knowledge exists but remains tacit, not systematized. Component supply chains don't reach last-mile contexts. Local makers lack</a:t>
            </a:r>
          </a:p>
          <a:p>
            <a:r>
              <a:rPr lang="en-US"/>
              <a:t>connection to standards bodies, preventing integration into formal systems. Devices abandoned not because they fail, but because repair infrastructure doesn't exist.​</a:t>
            </a:r>
          </a:p>
          <a:p>
            <a:r>
              <a:rPr lang="en-US"/>
              <a:t/>
            </a:r>
          </a:p>
          <a:p>
            <a:r>
              <a:rPr lang="en-US"/>
              <a:t>Economic Inclusion &amp; Innovation Pathways Disabled people, refugees, and marginalized communities face compounding barriers to economic participation. Excluded from</a:t>
            </a:r>
          </a:p>
          <a:p>
            <a:r>
              <a:rPr lang="en-US"/>
              <a:t>digital skills programs. Training delivered without employment pathways. No routes into innovation, research, or technology careers despite lived expertise. Programs addressing</a:t>
            </a:r>
          </a:p>
          <a:p>
            <a:r>
              <a:rPr lang="en-US"/>
              <a:t>their needs proceed without their leadership. This isn't just about current exclusion—it's about perpetuating it. The people who understand barriers best have no pathway to</a:t>
            </a:r>
          </a:p>
          <a:p>
            <a:r>
              <a:rPr lang="en-US"/>
              <a:t>become the technologists, researchers, and entrepreneurs who solve them.​</a:t>
            </a:r>
          </a:p>
          <a:p>
            <a:r>
              <a:rPr lang="en-US"/>
              <a:t/>
            </a:r>
          </a:p>
          <a:p>
            <a:r>
              <a:rPr lang="en-US"/>
              <a:t>Closing line: "These ecosystems share a pattern: brilliant innovation, fragmented support, vulnerable people left behind."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Subhead: Brilliant ideas, disconnected support, vulnerable people waiting longest​</a:t>
            </a:r>
          </a:p>
          <a:p>
            <a:r>
              <a:rPr lang="en-US"/>
              <a:t/>
            </a:r>
          </a:p>
          <a:p>
            <a:r>
              <a:rPr lang="en-US"/>
              <a:t>Six Contexts Where Innovation Stalls:​</a:t>
            </a:r>
          </a:p>
          <a:p>
            <a:r>
              <a:rPr lang="en-US"/>
              <a:t/>
            </a:r>
          </a:p>
          <a:p>
            <a:r>
              <a:rPr lang="en-US"/>
              <a:t>Assistive Technology Ventures trapped in the "TRL 5 valley of death"—prototypes validated but lacking pathways to scale. Only 11% of AT innovation is openly shared; duplication</a:t>
            </a:r>
          </a:p>
          <a:p>
            <a:r>
              <a:rPr lang="en-US"/>
              <a:t>drains scarce funding. Smart white canes reinvented dozens of times across continents while users wait for solutions that already exist elsewhere.​</a:t>
            </a:r>
          </a:p>
          <a:p>
            <a:r>
              <a:rPr lang="en-US"/>
              <a:t/>
            </a:r>
          </a:p>
          <a:p>
            <a:r>
              <a:rPr lang="en-US"/>
              <a:t>Humanitarian Response, Displacement &amp; Mental Health Crisis-driven innovation produces one-off solutions with no learning loops. Emergency interventions rarely transition to</a:t>
            </a:r>
          </a:p>
          <a:p>
            <a:r>
              <a:rPr lang="en-US"/>
              <a:t>sustainable systems. Research conducted in refugee and migrant communities generates insights that never become intervention. Mental health and psychosocial support</a:t>
            </a:r>
          </a:p>
          <a:p>
            <a:r>
              <a:rPr lang="en-US"/>
              <a:t>remains disconnected from technology innovation, even though trauma profoundly shapes how people interact with devices and systems. When the crisis moves, the knowledge</a:t>
            </a:r>
          </a:p>
          <a:p>
            <a:r>
              <a:rPr lang="en-US"/>
              <a:t>evaporates.​</a:t>
            </a:r>
          </a:p>
          <a:p>
            <a:r>
              <a:rPr lang="en-US"/>
              <a:t/>
            </a:r>
          </a:p>
          <a:p>
            <a:r>
              <a:rPr lang="en-US"/>
              <a:t>Communication &amp; Digital Inclusion Major speech and language AI datasets exclude people with impaired speech entirely. Digital literacy programs operate in silos, disconnected</a:t>
            </a:r>
          </a:p>
          <a:p>
            <a:r>
              <a:rPr lang="en-US"/>
              <a:t>from formal education systems. Local languages remain unsupported by global technology platforms, locking communities out of digital economies.​</a:t>
            </a:r>
          </a:p>
          <a:p>
            <a:r>
              <a:rPr lang="en-US"/>
              <a:t/>
            </a:r>
          </a:p>
          <a:p>
            <a:r>
              <a:rPr lang="en-US"/>
              <a:t>Medical Devices &amp; Clinical Innovation Prosthetics and orthotics designed through one-off case studies never scale beyond individual success stories. Local fabrication remains</a:t>
            </a:r>
          </a:p>
          <a:p>
            <a:r>
              <a:rPr lang="en-US"/>
              <a:t>informal, unable to access formal procurement systems. Clinical validation pathways too expensive and complex for community-led innovations.​</a:t>
            </a:r>
          </a:p>
          <a:p>
            <a:r>
              <a:rPr lang="en-US"/>
              <a:t/>
            </a:r>
          </a:p>
          <a:p>
            <a:r>
              <a:rPr lang="en-US"/>
              <a:t>Community Repair &amp; Local Production Repair knowledge exists but remains tacit, not systematized. Component supply chains don't reach last-mile contexts. Local makers lack</a:t>
            </a:r>
          </a:p>
          <a:p>
            <a:r>
              <a:rPr lang="en-US"/>
              <a:t>connection to standards bodies, preventing integration into formal systems. Devices abandoned not because they fail, but because repair infrastructure doesn't exist.​</a:t>
            </a:r>
          </a:p>
          <a:p>
            <a:r>
              <a:rPr lang="en-US"/>
              <a:t/>
            </a:r>
          </a:p>
          <a:p>
            <a:r>
              <a:rPr lang="en-US"/>
              <a:t>Economic Inclusion &amp; Innovation Pathways Disabled people, refugees, and marginalized communities face compounding barriers to economic participation. Excluded from</a:t>
            </a:r>
          </a:p>
          <a:p>
            <a:r>
              <a:rPr lang="en-US"/>
              <a:t>digital skills programs. Training delivered without employment pathways. No routes into innovation, research, or technology careers despite lived expertise. Programs addressing</a:t>
            </a:r>
          </a:p>
          <a:p>
            <a:r>
              <a:rPr lang="en-US"/>
              <a:t>their needs proceed without their leadership. This isn't just about current exclusion—it's about perpetuating it. The people who understand barriers best have no pathway to</a:t>
            </a:r>
          </a:p>
          <a:p>
            <a:r>
              <a:rPr lang="en-US"/>
              <a:t>become the technologists, researchers, and entrepreneurs who solve them.​</a:t>
            </a:r>
          </a:p>
          <a:p>
            <a:r>
              <a:rPr lang="en-US"/>
              <a:t/>
            </a:r>
          </a:p>
          <a:p>
            <a:r>
              <a:rPr lang="en-US"/>
              <a:t>Closing line: "These ecosystems share a pattern: brilliant innovation, fragmented support, vulnerable people left behind."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Subhead: Brilliant ideas, disconnected support, vulnerable people waiting longest​</a:t>
            </a:r>
          </a:p>
          <a:p>
            <a:r>
              <a:rPr lang="en-US"/>
              <a:t/>
            </a:r>
          </a:p>
          <a:p>
            <a:r>
              <a:rPr lang="en-US"/>
              <a:t>Six Contexts Where Innovation Stalls:​</a:t>
            </a:r>
          </a:p>
          <a:p>
            <a:r>
              <a:rPr lang="en-US"/>
              <a:t/>
            </a:r>
          </a:p>
          <a:p>
            <a:r>
              <a:rPr lang="en-US"/>
              <a:t>Assistive Technology Ventures trapped in the "TRL 5 valley of death"—prototypes validated but lacking pathways to scale. Only 11% of AT innovation is openly shared; duplication</a:t>
            </a:r>
          </a:p>
          <a:p>
            <a:r>
              <a:rPr lang="en-US"/>
              <a:t>drains scarce funding. Smart white canes reinvented dozens of times across continents while users wait for solutions that already exist elsewhere.​</a:t>
            </a:r>
          </a:p>
          <a:p>
            <a:r>
              <a:rPr lang="en-US"/>
              <a:t/>
            </a:r>
          </a:p>
          <a:p>
            <a:r>
              <a:rPr lang="en-US"/>
              <a:t>Humanitarian Response, Displacement &amp; Mental Health Crisis-driven innovation produces one-off solutions with no learning loops. Emergency interventions rarely transition to</a:t>
            </a:r>
          </a:p>
          <a:p>
            <a:r>
              <a:rPr lang="en-US"/>
              <a:t>sustainable systems. Research conducted in refugee and migrant communities generates insights that never become intervention. Mental health and psychosocial support</a:t>
            </a:r>
          </a:p>
          <a:p>
            <a:r>
              <a:rPr lang="en-US"/>
              <a:t>remains disconnected from technology innovation, even though trauma profoundly shapes how people interact with devices and systems. When the crisis moves, the knowledge</a:t>
            </a:r>
          </a:p>
          <a:p>
            <a:r>
              <a:rPr lang="en-US"/>
              <a:t>evaporates.​</a:t>
            </a:r>
          </a:p>
          <a:p>
            <a:r>
              <a:rPr lang="en-US"/>
              <a:t/>
            </a:r>
          </a:p>
          <a:p>
            <a:r>
              <a:rPr lang="en-US"/>
              <a:t>Communication &amp; Digital Inclusion Major speech and language AI datasets exclude people with impaired speech entirely. Digital literacy programs operate in silos, disconnected</a:t>
            </a:r>
          </a:p>
          <a:p>
            <a:r>
              <a:rPr lang="en-US"/>
              <a:t>from formal education systems. Local languages remain unsupported by global technology platforms, locking communities out of digital economies.​</a:t>
            </a:r>
          </a:p>
          <a:p>
            <a:r>
              <a:rPr lang="en-US"/>
              <a:t/>
            </a:r>
          </a:p>
          <a:p>
            <a:r>
              <a:rPr lang="en-US"/>
              <a:t>Medical Devices &amp; Clinical Innovation Prosthetics and orthotics designed through one-off case studies never scale beyond individual success stories. Local fabrication remains</a:t>
            </a:r>
          </a:p>
          <a:p>
            <a:r>
              <a:rPr lang="en-US"/>
              <a:t>informal, unable to access formal procurement systems. Clinical validation pathways too expensive and complex for community-led innovations.​</a:t>
            </a:r>
          </a:p>
          <a:p>
            <a:r>
              <a:rPr lang="en-US"/>
              <a:t/>
            </a:r>
          </a:p>
          <a:p>
            <a:r>
              <a:rPr lang="en-US"/>
              <a:t>Community Repair &amp; Local Production Repair knowledge exists but remains tacit, not systematized. Component supply chains don't reach last-mile contexts. Local makers lack</a:t>
            </a:r>
          </a:p>
          <a:p>
            <a:r>
              <a:rPr lang="en-US"/>
              <a:t>connection to standards bodies, preventing integration into formal systems. Devices abandoned not because they fail, but because repair infrastructure doesn't exist.​</a:t>
            </a:r>
          </a:p>
          <a:p>
            <a:r>
              <a:rPr lang="en-US"/>
              <a:t/>
            </a:r>
          </a:p>
          <a:p>
            <a:r>
              <a:rPr lang="en-US"/>
              <a:t>Economic Inclusion &amp; Innovation Pathways Disabled people, refugees, and marginalized communities face compounding barriers to economic participation. Excluded from</a:t>
            </a:r>
          </a:p>
          <a:p>
            <a:r>
              <a:rPr lang="en-US"/>
              <a:t>digital skills programs. Training delivered without employment pathways. No routes into innovation, research, or technology careers despite lived expertise. Programs addressing</a:t>
            </a:r>
          </a:p>
          <a:p>
            <a:r>
              <a:rPr lang="en-US"/>
              <a:t>their needs proceed without their leadership. This isn't just about current exclusion—it's about perpetuating it. The people who understand barriers best have no pathway to</a:t>
            </a:r>
          </a:p>
          <a:p>
            <a:r>
              <a:rPr lang="en-US"/>
              <a:t>become the technologists, researchers, and entrepreneurs who solve them.​</a:t>
            </a:r>
          </a:p>
          <a:p>
            <a:r>
              <a:rPr lang="en-US"/>
              <a:t/>
            </a:r>
          </a:p>
          <a:p>
            <a:r>
              <a:rPr lang="en-US"/>
              <a:t>Closing line: "These ecosystems share a pattern: brilliant innovation, fragmented support, vulnerable people left behind."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According to the UK Government (2010), employers cannot discriminate against those with disabilities when it comes to:</a:t>
            </a:r>
          </a:p>
          <a:p>
            <a:r>
              <a:rPr lang="en-US"/>
              <a:t>Application forms</a:t>
            </a:r>
          </a:p>
          <a:p>
            <a:r>
              <a:rPr lang="en-US"/>
              <a:t>Interview arrangements</a:t>
            </a:r>
          </a:p>
          <a:p>
            <a:r>
              <a:rPr lang="en-US"/>
              <a:t>Job offers</a:t>
            </a:r>
          </a:p>
          <a:p>
            <a:r>
              <a:rPr lang="en-US"/>
              <a:t>Aptitude of proficiency tests</a:t>
            </a:r>
          </a:p>
          <a:p>
            <a:r>
              <a:rPr lang="en-US"/>
              <a:t>Terms of employment, including pay</a:t>
            </a:r>
          </a:p>
          <a:p>
            <a:r>
              <a:rPr lang="en-US"/>
              <a:t>Promotion, transfer, or training opportunities</a:t>
            </a:r>
          </a:p>
          <a:p>
            <a:r>
              <a:rPr lang="en-US"/>
              <a:t>Dismissal or redundancy</a:t>
            </a:r>
          </a:p>
          <a:p>
            <a:r>
              <a:rPr lang="en-US"/>
              <a:t>Disciplines and grievances</a:t>
            </a:r>
          </a:p>
          <a:p>
            <a:r>
              <a:rPr lang="en-US"/>
              <a:t/>
            </a:r>
          </a:p>
          <a:p>
            <a:r>
              <a:rPr lang="en-US"/>
              <a:t>The employer must keep the employees disability they have disclosed confidential unless the individual has stated that they are happy or okay with other people knowing about it. They must have consent and have a discussion about what can be disclosed, who it can be shared with, and whether through employer or employee shares the information. However, sometimes confidentiality isn’t always possibly (if it is a physical disability or for health and safety reasons etc)</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Participants became more skilled at articulating needs and navigating systems.</a:t>
            </a:r>
          </a:p>
          <a:p>
            <a:r>
              <a:rPr lang="en-US"/>
              <a:t>Supportive environments helped reduce fear around disclosure.</a:t>
            </a:r>
          </a:p>
          <a:p>
            <a:r>
              <a:rPr lang="en-US"/>
              <a:t>Positive experiences reinforced their sense of belonging in the profession.</a:t>
            </a:r>
          </a:p>
          <a:p>
            <a:r>
              <a:rPr lang="en-US"/>
              <a:t/>
            </a:r>
          </a:p>
          <a:p>
            <a:r>
              <a:rPr lang="en-US"/>
              <a:t>“Acceptance of others is huge”</a:t>
            </a:r>
          </a:p>
          <a:p>
            <a:r>
              <a:rPr lang="en-US"/>
              <a:t/>
            </a:r>
          </a:p>
          <a:p>
            <a:r>
              <a:rPr lang="en-US"/>
              <a:t>“Being listened to made me feel included and valued”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Supportive People &amp; Relationships:</a:t>
            </a:r>
          </a:p>
          <a:p>
            <a:r>
              <a:rPr lang="en-US"/>
              <a:t>Supportive managers, educators, and collegues who listened and adapted.</a:t>
            </a:r>
          </a:p>
          <a:p>
            <a:r>
              <a:rPr lang="en-US"/>
              <a:t>Occupational Health teams who validated needs and advocated on participants’ behalf</a:t>
            </a:r>
          </a:p>
          <a:p>
            <a:r>
              <a:rPr lang="en-US"/>
              <a:t>Peer support from disabled OT networks help refine adjustment requests.</a:t>
            </a:r>
          </a:p>
          <a:p>
            <a:r>
              <a:rPr lang="en-US"/>
              <a:t/>
            </a:r>
          </a:p>
          <a:p>
            <a:r>
              <a:rPr lang="en-US"/>
              <a:t>“The most supported I’ve felt is when managers asked how they could help.”</a:t>
            </a:r>
          </a:p>
          <a:p>
            <a:r>
              <a:rPr lang="en-US"/>
              <a:t>“The assessor was amazing and respected my expertise in my own condition.”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Effective Adjustments That Made a Real Difference:</a:t>
            </a:r>
          </a:p>
          <a:p>
            <a:r>
              <a:rPr lang="en-US"/>
              <a:t>Part-time hours, flexible start/finish times, and remote working</a:t>
            </a:r>
          </a:p>
          <a:p>
            <a:r>
              <a:rPr lang="en-US"/>
              <a:t>Quiet rooms, reduced caseloads, and pacing strategies improving sustainability</a:t>
            </a:r>
          </a:p>
          <a:p>
            <a:r>
              <a:rPr lang="en-US"/>
              <a:t>Assistive tools: ergonomic seating, dictaphones, voice-to-text, footrests, sit-stand desks.</a:t>
            </a:r>
          </a:p>
          <a:p>
            <a:r>
              <a:rPr lang="en-US"/>
              <a:t>“Flexible working has been the most valuable adjustment.”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Effective Adjustments That Made a Real Difference:</a:t>
            </a:r>
          </a:p>
          <a:p>
            <a:r>
              <a:rPr lang="en-US"/>
              <a:t>Part-time hours, flexible start/finish times, and remote working</a:t>
            </a:r>
          </a:p>
          <a:p>
            <a:r>
              <a:rPr lang="en-US"/>
              <a:t>Quiet rooms, reduced caseloads, and pacing strategies improving sustainability</a:t>
            </a:r>
          </a:p>
          <a:p>
            <a:r>
              <a:rPr lang="en-US"/>
              <a:t>Assistive tools: ergonomic seating, dictaphones, voice-to-text, footrests, sit-stand desks.</a:t>
            </a:r>
          </a:p>
          <a:p>
            <a:r>
              <a:rPr lang="en-US"/>
              <a:t>“Flexible working has been the most valuable adjustment.”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Effective Adjustments That Made a Real Difference:</a:t>
            </a:r>
          </a:p>
          <a:p>
            <a:r>
              <a:rPr lang="en-US"/>
              <a:t>Part-time hours, flexible start/finish times, and remote working</a:t>
            </a:r>
          </a:p>
          <a:p>
            <a:r>
              <a:rPr lang="en-US"/>
              <a:t>Quiet rooms, reduced caseloads, and pacing strategies improving sustainability</a:t>
            </a:r>
          </a:p>
          <a:p>
            <a:r>
              <a:rPr lang="en-US"/>
              <a:t>Assistive tools: ergonomic seating, dictaphones, voice-to-text, footrests, sit-stand desks.</a:t>
            </a:r>
          </a:p>
          <a:p>
            <a:r>
              <a:rPr lang="en-US"/>
              <a:t>“Flexible working has been the most valuable adjustment.”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Effective Adjustments That Made a Real Difference:</a:t>
            </a:r>
          </a:p>
          <a:p>
            <a:r>
              <a:rPr lang="en-US"/>
              <a:t>Part-time hours, flexible start/finish times, and remote working</a:t>
            </a:r>
          </a:p>
          <a:p>
            <a:r>
              <a:rPr lang="en-US"/>
              <a:t>Quiet rooms, reduced caseloads, and pacing strategies improving sustainability</a:t>
            </a:r>
          </a:p>
          <a:p>
            <a:r>
              <a:rPr lang="en-US"/>
              <a:t>Assistive tools: ergonomic seating, dictaphones, voice-to-text, footrests, sit-stand desks.</a:t>
            </a:r>
          </a:p>
          <a:p>
            <a:r>
              <a:rPr lang="en-US"/>
              <a:t>“Flexible working has been the most valuable adjustment.”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Effective Adjustments That Made a Real Difference:</a:t>
            </a:r>
          </a:p>
          <a:p>
            <a:r>
              <a:rPr lang="en-US"/>
              <a:t>Part-time hours, flexible start/finish times, and remote working</a:t>
            </a:r>
          </a:p>
          <a:p>
            <a:r>
              <a:rPr lang="en-US"/>
              <a:t>Quiet rooms, reduced caseloads, and pacing strategies improving sustainability</a:t>
            </a:r>
          </a:p>
          <a:p>
            <a:r>
              <a:rPr lang="en-US"/>
              <a:t>Assistive tools: ergonomic seating, dictaphones, voice-to-text, footrests, sit-stand desks.</a:t>
            </a:r>
          </a:p>
          <a:p>
            <a:r>
              <a:rPr lang="en-US"/>
              <a:t>“Flexible working has been the most valuable adjustment.”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0.png" Type="http://schemas.openxmlformats.org/officeDocument/2006/relationships/image"/><Relationship Id="rId11" Target="../media/image11.svg" Type="http://schemas.openxmlformats.org/officeDocument/2006/relationships/image"/><Relationship Id="rId2" Target="../notesSlides/notesSlide1.xml" Type="http://schemas.openxmlformats.org/officeDocument/2006/relationships/notesSlide"/><Relationship Id="rId3" Target="../media/image3.png" Type="http://schemas.openxmlformats.org/officeDocument/2006/relationships/image"/><Relationship Id="rId4" Target="../media/image4.svg" Type="http://schemas.openxmlformats.org/officeDocument/2006/relationships/image"/><Relationship Id="rId5" Target="../media/image5.png" Type="http://schemas.openxmlformats.org/officeDocument/2006/relationships/image"/><Relationship Id="rId6" Target="../media/image6.png" Type="http://schemas.openxmlformats.org/officeDocument/2006/relationships/image"/><Relationship Id="rId7" Target="../media/image7.svg" Type="http://schemas.openxmlformats.org/officeDocument/2006/relationships/image"/><Relationship Id="rId8" Target="../media/image8.png" Type="http://schemas.openxmlformats.org/officeDocument/2006/relationships/image"/><Relationship Id="rId9" Target="../media/image9.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2.jpeg" Type="http://schemas.openxmlformats.org/officeDocument/2006/relationships/image"/><Relationship Id="rId3" Target="../media/image13.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xml" Type="http://schemas.openxmlformats.org/officeDocument/2006/relationships/notesSlide"/><Relationship Id="rId3" Target="../media/image14.jpe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xml" Type="http://schemas.openxmlformats.org/officeDocument/2006/relationships/notesSlide"/><Relationship Id="rId3" Target="../media/image15.jpe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5.xml" Type="http://schemas.openxmlformats.org/officeDocument/2006/relationships/notesSlid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6.xml" Type="http://schemas.openxmlformats.org/officeDocument/2006/relationships/notesSlid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7.xml" Type="http://schemas.openxmlformats.org/officeDocument/2006/relationships/notesSlid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3.svg" Type="http://schemas.openxmlformats.org/officeDocument/2006/relationships/image"/><Relationship Id="rId2" Target="../notesSlides/notesSlide8.xml" Type="http://schemas.openxmlformats.org/officeDocument/2006/relationships/notesSlide"/><Relationship Id="rId3" Target="../media/image16.png" Type="http://schemas.openxmlformats.org/officeDocument/2006/relationships/image"/><Relationship Id="rId4" Target="../media/image17.svg" Type="http://schemas.openxmlformats.org/officeDocument/2006/relationships/image"/><Relationship Id="rId5" Target="../media/image18.png" Type="http://schemas.openxmlformats.org/officeDocument/2006/relationships/image"/><Relationship Id="rId6" Target="../media/image19.svg" Type="http://schemas.openxmlformats.org/officeDocument/2006/relationships/image"/><Relationship Id="rId7" Target="../media/image20.png" Type="http://schemas.openxmlformats.org/officeDocument/2006/relationships/image"/><Relationship Id="rId8" Target="../media/image21.svg" Type="http://schemas.openxmlformats.org/officeDocument/2006/relationships/image"/><Relationship Id="rId9" Target="../media/image22.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9.xml" Type="http://schemas.openxmlformats.org/officeDocument/2006/relationships/notesSlide"/><Relationship Id="rId3" Target="../media/image24.jpe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0.xml" Type="http://schemas.openxmlformats.org/officeDocument/2006/relationships/notesSlid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5.jpe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1.xml" Type="http://schemas.openxmlformats.org/officeDocument/2006/relationships/notesSlide"/><Relationship Id="rId3" Target="../media/image26.jpe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2.xml" Type="http://schemas.openxmlformats.org/officeDocument/2006/relationships/notesSlid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3.xml" Type="http://schemas.openxmlformats.org/officeDocument/2006/relationships/notesSlid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4.xml" Type="http://schemas.openxmlformats.org/officeDocument/2006/relationships/notesSlid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5.xml" Type="http://schemas.openxmlformats.org/officeDocument/2006/relationships/notesSlid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6.xml" Type="http://schemas.openxmlformats.org/officeDocument/2006/relationships/notesSlid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7.xml" Type="http://schemas.openxmlformats.org/officeDocument/2006/relationships/notesSlid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8.xml" Type="http://schemas.openxmlformats.org/officeDocument/2006/relationships/notesSlid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9.xml" Type="http://schemas.openxmlformats.org/officeDocument/2006/relationships/notesSlid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acas.org.uk/reasonable-adjustments" TargetMode="External" Type="http://schemas.openxmlformats.org/officeDocument/2006/relationships/hyperlink"/><Relationship Id="rId3" Target="https://www.gov.uk/rights-disabled-person/employment" TargetMode="External" Type="http://schemas.openxmlformats.org/officeDocument/2006/relationships/hyperlink"/><Relationship Id="rId4" Target="https://www.gov.uk/definition-of-disability-under-equality-act-2010" TargetMode="External" Type="http://schemas.openxmlformats.org/officeDocument/2006/relationships/hyperlink"/></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610777" cy="10287000"/>
          </a:xfrm>
          <a:custGeom>
            <a:avLst/>
            <a:gdLst/>
            <a:ahLst/>
            <a:cxnLst/>
            <a:rect r="r" b="b" t="t" l="l"/>
            <a:pathLst>
              <a:path h="10287000" w="18610777">
                <a:moveTo>
                  <a:pt x="0" y="0"/>
                </a:moveTo>
                <a:lnTo>
                  <a:pt x="18610777" y="0"/>
                </a:lnTo>
                <a:lnTo>
                  <a:pt x="18610777" y="10287000"/>
                </a:lnTo>
                <a:lnTo>
                  <a:pt x="0" y="10287000"/>
                </a:lnTo>
                <a:lnTo>
                  <a:pt x="0" y="0"/>
                </a:lnTo>
                <a:close/>
              </a:path>
            </a:pathLst>
          </a:custGeom>
          <a:blipFill>
            <a:blip r:embed="rId2"/>
            <a:stretch>
              <a:fillRect l="0" t="-20277" r="0" b="-483"/>
            </a:stretch>
          </a:blipFill>
        </p:spPr>
      </p:sp>
      <p:sp>
        <p:nvSpPr>
          <p:cNvPr name="Freeform 3" id="3"/>
          <p:cNvSpPr/>
          <p:nvPr/>
        </p:nvSpPr>
        <p:spPr>
          <a:xfrm flipH="false" flipV="false" rot="-5400000">
            <a:off x="2828339" y="-4032735"/>
            <a:ext cx="11530487" cy="18512504"/>
          </a:xfrm>
          <a:custGeom>
            <a:avLst/>
            <a:gdLst/>
            <a:ahLst/>
            <a:cxnLst/>
            <a:rect r="r" b="b" t="t" l="l"/>
            <a:pathLst>
              <a:path h="18512504" w="11530487">
                <a:moveTo>
                  <a:pt x="0" y="0"/>
                </a:moveTo>
                <a:lnTo>
                  <a:pt x="11530487" y="0"/>
                </a:lnTo>
                <a:lnTo>
                  <a:pt x="11530487" y="18512504"/>
                </a:lnTo>
                <a:lnTo>
                  <a:pt x="0" y="18512504"/>
                </a:lnTo>
                <a:lnTo>
                  <a:pt x="0" y="0"/>
                </a:lnTo>
                <a:close/>
              </a:path>
            </a:pathLst>
          </a:custGeom>
          <a:blipFill>
            <a:blip r:embed="rId3"/>
            <a:stretch>
              <a:fillRect l="-14153" t="-9363" r="-166408" b="0"/>
            </a:stretch>
          </a:blipFill>
        </p:spPr>
      </p:sp>
      <p:sp>
        <p:nvSpPr>
          <p:cNvPr name="TextBox 4" id="4"/>
          <p:cNvSpPr txBox="true"/>
          <p:nvPr/>
        </p:nvSpPr>
        <p:spPr>
          <a:xfrm rot="0">
            <a:off x="1028700" y="6884416"/>
            <a:ext cx="5892112" cy="2081569"/>
          </a:xfrm>
          <a:prstGeom prst="rect">
            <a:avLst/>
          </a:prstGeom>
        </p:spPr>
        <p:txBody>
          <a:bodyPr anchor="t" rtlCol="false" tIns="0" lIns="0" bIns="0" rIns="0">
            <a:spAutoFit/>
          </a:bodyPr>
          <a:lstStyle/>
          <a:p>
            <a:pPr algn="l">
              <a:lnSpc>
                <a:spcPts val="5492"/>
              </a:lnSpc>
              <a:spcBef>
                <a:spcPct val="0"/>
              </a:spcBef>
            </a:pPr>
            <a:r>
              <a:rPr lang="en-US" sz="3923">
                <a:solidFill>
                  <a:srgbClr val="EDE2FF"/>
                </a:solidFill>
                <a:latin typeface="Helvetica"/>
                <a:ea typeface="Helvetica"/>
                <a:cs typeface="Helvetica"/>
                <a:sym typeface="Helvetica"/>
              </a:rPr>
              <a:t>Positive experiences of reasonable adjustments in OT Education &amp; Practice</a:t>
            </a:r>
          </a:p>
        </p:txBody>
      </p:sp>
      <p:sp>
        <p:nvSpPr>
          <p:cNvPr name="TextBox 5" id="5"/>
          <p:cNvSpPr txBox="true"/>
          <p:nvPr/>
        </p:nvSpPr>
        <p:spPr>
          <a:xfrm rot="0">
            <a:off x="1028700" y="4281203"/>
            <a:ext cx="5335060" cy="2454537"/>
          </a:xfrm>
          <a:prstGeom prst="rect">
            <a:avLst/>
          </a:prstGeom>
        </p:spPr>
        <p:txBody>
          <a:bodyPr anchor="t" rtlCol="false" tIns="0" lIns="0" bIns="0" rIns="0">
            <a:spAutoFit/>
          </a:bodyPr>
          <a:lstStyle/>
          <a:p>
            <a:pPr algn="l">
              <a:lnSpc>
                <a:spcPts val="9260"/>
              </a:lnSpc>
            </a:pPr>
            <a:r>
              <a:rPr lang="en-US" b="true" sz="9260">
                <a:solidFill>
                  <a:srgbClr val="FFFFFF"/>
                </a:solidFill>
                <a:latin typeface="Helvetica Bold"/>
                <a:ea typeface="Helvetica Bold"/>
                <a:cs typeface="Helvetica Bold"/>
                <a:sym typeface="Helvetica Bold"/>
              </a:rPr>
              <a:t>Enabling Success</a:t>
            </a:r>
          </a:p>
        </p:txBody>
      </p:sp>
      <p:grpSp>
        <p:nvGrpSpPr>
          <p:cNvPr name="Group 6" id="6"/>
          <p:cNvGrpSpPr/>
          <p:nvPr/>
        </p:nvGrpSpPr>
        <p:grpSpPr>
          <a:xfrm rot="0">
            <a:off x="16324092" y="8571577"/>
            <a:ext cx="1216934" cy="1195825"/>
            <a:chOff x="0" y="0"/>
            <a:chExt cx="1622578" cy="1594433"/>
          </a:xfrm>
        </p:grpSpPr>
        <p:grpSp>
          <p:nvGrpSpPr>
            <p:cNvPr name="Group 7" id="7"/>
            <p:cNvGrpSpPr/>
            <p:nvPr/>
          </p:nvGrpSpPr>
          <p:grpSpPr>
            <a:xfrm rot="0">
              <a:off x="0" y="0"/>
              <a:ext cx="1622578" cy="1594433"/>
              <a:chOff x="0" y="0"/>
              <a:chExt cx="786813" cy="773165"/>
            </a:xfrm>
          </p:grpSpPr>
          <p:sp>
            <p:nvSpPr>
              <p:cNvPr name="Freeform 8" id="8"/>
              <p:cNvSpPr/>
              <p:nvPr/>
            </p:nvSpPr>
            <p:spPr>
              <a:xfrm flipH="false" flipV="false" rot="0">
                <a:off x="0" y="0"/>
                <a:ext cx="786813" cy="773165"/>
              </a:xfrm>
              <a:custGeom>
                <a:avLst/>
                <a:gdLst/>
                <a:ahLst/>
                <a:cxnLst/>
                <a:rect r="r" b="b" t="t" l="l"/>
                <a:pathLst>
                  <a:path h="773165" w="786813">
                    <a:moveTo>
                      <a:pt x="393406" y="0"/>
                    </a:moveTo>
                    <a:cubicBezTo>
                      <a:pt x="176134" y="0"/>
                      <a:pt x="0" y="173079"/>
                      <a:pt x="0" y="386582"/>
                    </a:cubicBezTo>
                    <a:cubicBezTo>
                      <a:pt x="0" y="600086"/>
                      <a:pt x="176134" y="773165"/>
                      <a:pt x="393406" y="773165"/>
                    </a:cubicBezTo>
                    <a:cubicBezTo>
                      <a:pt x="610679" y="773165"/>
                      <a:pt x="786813" y="600086"/>
                      <a:pt x="786813" y="386582"/>
                    </a:cubicBezTo>
                    <a:cubicBezTo>
                      <a:pt x="786813" y="173079"/>
                      <a:pt x="610679" y="0"/>
                      <a:pt x="393406" y="0"/>
                    </a:cubicBezTo>
                    <a:close/>
                  </a:path>
                </a:pathLst>
              </a:custGeom>
              <a:solidFill>
                <a:srgbClr val="877794"/>
              </a:solidFill>
            </p:spPr>
          </p:sp>
          <p:sp>
            <p:nvSpPr>
              <p:cNvPr name="TextBox 9" id="9"/>
              <p:cNvSpPr txBox="true"/>
              <p:nvPr/>
            </p:nvSpPr>
            <p:spPr>
              <a:xfrm>
                <a:off x="73764" y="24859"/>
                <a:ext cx="639285" cy="675821"/>
              </a:xfrm>
              <a:prstGeom prst="rect">
                <a:avLst/>
              </a:prstGeom>
            </p:spPr>
            <p:txBody>
              <a:bodyPr anchor="ctr" rtlCol="false" tIns="50800" lIns="50800" bIns="50800" rIns="50800"/>
              <a:lstStyle/>
              <a:p>
                <a:pPr algn="ctr">
                  <a:lnSpc>
                    <a:spcPts val="2554"/>
                  </a:lnSpc>
                </a:pPr>
              </a:p>
            </p:txBody>
          </p:sp>
        </p:grpSp>
        <p:sp>
          <p:nvSpPr>
            <p:cNvPr name="TextBox 10" id="10"/>
            <p:cNvSpPr txBox="true"/>
            <p:nvPr/>
          </p:nvSpPr>
          <p:spPr>
            <a:xfrm rot="0">
              <a:off x="356621" y="680018"/>
              <a:ext cx="909336" cy="215347"/>
            </a:xfrm>
            <a:prstGeom prst="rect">
              <a:avLst/>
            </a:prstGeom>
          </p:spPr>
          <p:txBody>
            <a:bodyPr anchor="t" rtlCol="false" tIns="0" lIns="0" bIns="0" rIns="0">
              <a:spAutoFit/>
            </a:bodyPr>
            <a:lstStyle/>
            <a:p>
              <a:pPr algn="ctr">
                <a:lnSpc>
                  <a:spcPts val="1359"/>
                </a:lnSpc>
                <a:spcBef>
                  <a:spcPct val="0"/>
                </a:spcBef>
              </a:pPr>
              <a:r>
                <a:rPr lang="en-US" b="true" sz="971">
                  <a:solidFill>
                    <a:srgbClr val="FFFFFF"/>
                  </a:solidFill>
                  <a:latin typeface="OpenDyslexic Bold"/>
                  <a:ea typeface="OpenDyslexic Bold"/>
                  <a:cs typeface="OpenDyslexic Bold"/>
                  <a:sym typeface="OpenDyslexic Bold"/>
                </a:rPr>
                <a:t>AbleOTUK</a:t>
              </a:r>
            </a:p>
          </p:txBody>
        </p:sp>
        <p:sp>
          <p:nvSpPr>
            <p:cNvPr name="TextBox 11" id="11"/>
            <p:cNvSpPr txBox="true"/>
            <p:nvPr/>
          </p:nvSpPr>
          <p:spPr>
            <a:xfrm rot="0">
              <a:off x="151208" y="115157"/>
              <a:ext cx="1320162" cy="558678"/>
            </a:xfrm>
            <a:prstGeom prst="rect">
              <a:avLst/>
            </a:prstGeom>
          </p:spPr>
          <p:txBody>
            <a:bodyPr anchor="t" rtlCol="false" tIns="0" lIns="0" bIns="0" rIns="0">
              <a:spAutoFit/>
            </a:bodyPr>
            <a:lstStyle/>
            <a:p>
              <a:pPr algn="ctr">
                <a:lnSpc>
                  <a:spcPts val="990"/>
                </a:lnSpc>
                <a:spcBef>
                  <a:spcPct val="0"/>
                </a:spcBef>
              </a:pPr>
              <a:r>
                <a:rPr lang="en-US" b="true" sz="707" spc="219">
                  <a:solidFill>
                    <a:srgbClr val="FFFFFF"/>
                  </a:solidFill>
                  <a:latin typeface="Open Sans Medium"/>
                  <a:ea typeface="Open Sans Medium"/>
                  <a:cs typeface="Open Sans Medium"/>
                  <a:sym typeface="Open Sans Medium"/>
                </a:rPr>
                <a:t>LIVED EXPERIENCE</a:t>
              </a:r>
            </a:p>
          </p:txBody>
        </p:sp>
        <p:sp>
          <p:nvSpPr>
            <p:cNvPr name="TextBox 12" id="12"/>
            <p:cNvSpPr txBox="true"/>
            <p:nvPr/>
          </p:nvSpPr>
          <p:spPr>
            <a:xfrm rot="0">
              <a:off x="143486" y="887922"/>
              <a:ext cx="1335607" cy="583096"/>
            </a:xfrm>
            <a:prstGeom prst="rect">
              <a:avLst/>
            </a:prstGeom>
          </p:spPr>
          <p:txBody>
            <a:bodyPr anchor="t" rtlCol="false" tIns="0" lIns="0" bIns="0" rIns="0">
              <a:spAutoFit/>
            </a:bodyPr>
            <a:lstStyle/>
            <a:p>
              <a:pPr algn="ctr">
                <a:lnSpc>
                  <a:spcPts val="990"/>
                </a:lnSpc>
                <a:spcBef>
                  <a:spcPct val="0"/>
                </a:spcBef>
              </a:pPr>
              <a:r>
                <a:rPr lang="en-US" b="true" sz="707" spc="219">
                  <a:solidFill>
                    <a:srgbClr val="FFFFFF"/>
                  </a:solidFill>
                  <a:latin typeface="Open Sans Medium"/>
                  <a:ea typeface="Open Sans Medium"/>
                  <a:cs typeface="Open Sans Medium"/>
                  <a:sym typeface="Open Sans Medium"/>
                </a:rPr>
                <a:t>ASSET &amp; STRENGTH</a:t>
              </a:r>
            </a:p>
          </p:txBody>
        </p:sp>
      </p:grpSp>
    </p:spTree>
  </p:cSld>
  <p:clrMapOvr>
    <a:masterClrMapping/>
  </p:clrMapOvr>
</p:sld>
</file>

<file path=ppt/slides/slide2.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3053609" y="3108516"/>
            <a:ext cx="11710662" cy="5577966"/>
          </a:xfrm>
          <a:prstGeom prst="rect">
            <a:avLst/>
          </a:prstGeom>
        </p:spPr>
        <p:txBody>
          <a:bodyPr anchor="t" rtlCol="false" tIns="0" lIns="0" bIns="0" rIns="0">
            <a:spAutoFit/>
          </a:bodyPr>
          <a:lstStyle/>
          <a:p>
            <a:pPr algn="l">
              <a:lnSpc>
                <a:spcPts val="4928"/>
              </a:lnSpc>
            </a:pPr>
            <a:r>
              <a:rPr lang="en-US" sz="3520">
                <a:solidFill>
                  <a:srgbClr val="000000"/>
                </a:solidFill>
                <a:latin typeface="Helvetica"/>
                <a:ea typeface="Helvetica"/>
                <a:cs typeface="Helvetica"/>
                <a:sym typeface="Helvetica"/>
              </a:rPr>
              <a:t>Although this presentation focuses of the positive impact of reasonable adjustments, we recognise that not everyone receives the support they need easily or consistently. Experiences can vary, and some people encounter delays or barriers. </a:t>
            </a:r>
          </a:p>
          <a:p>
            <a:pPr algn="l">
              <a:lnSpc>
                <a:spcPts val="4928"/>
              </a:lnSpc>
            </a:pPr>
          </a:p>
          <a:p>
            <a:pPr algn="l">
              <a:lnSpc>
                <a:spcPts val="4928"/>
              </a:lnSpc>
              <a:spcBef>
                <a:spcPct val="0"/>
              </a:spcBef>
            </a:pPr>
            <a:r>
              <a:rPr lang="en-US" sz="3520">
                <a:solidFill>
                  <a:srgbClr val="000000"/>
                </a:solidFill>
                <a:latin typeface="Helvetica"/>
                <a:ea typeface="Helvetica"/>
                <a:cs typeface="Helvetica"/>
                <a:sym typeface="Helvetica"/>
              </a:rPr>
              <a:t>Our aim is to acknowledge these realities while highlighting solutions and celebrating examples of good practice. All interview insights shared here are fully anonymised.</a:t>
            </a:r>
          </a:p>
        </p:txBody>
      </p:sp>
      <p:sp>
        <p:nvSpPr>
          <p:cNvPr name="TextBox 3" id="3"/>
          <p:cNvSpPr txBox="true"/>
          <p:nvPr/>
        </p:nvSpPr>
        <p:spPr>
          <a:xfrm rot="0">
            <a:off x="3053609" y="1381442"/>
            <a:ext cx="4863033" cy="1344785"/>
          </a:xfrm>
          <a:prstGeom prst="rect">
            <a:avLst/>
          </a:prstGeom>
        </p:spPr>
        <p:txBody>
          <a:bodyPr anchor="t" rtlCol="false" tIns="0" lIns="0" bIns="0" rIns="0">
            <a:spAutoFit/>
          </a:bodyPr>
          <a:lstStyle/>
          <a:p>
            <a:pPr algn="l">
              <a:lnSpc>
                <a:spcPts val="10794"/>
              </a:lnSpc>
            </a:pPr>
            <a:r>
              <a:rPr lang="en-US" sz="7444" b="true">
                <a:solidFill>
                  <a:srgbClr val="6F6299"/>
                </a:solidFill>
                <a:latin typeface="Helvetica Bold"/>
                <a:ea typeface="Helvetica Bold"/>
                <a:cs typeface="Helvetica Bold"/>
                <a:sym typeface="Helvetica Bold"/>
              </a:rPr>
              <a:t>Disclaimer</a:t>
            </a:r>
          </a:p>
        </p:txBody>
      </p:sp>
      <p:grpSp>
        <p:nvGrpSpPr>
          <p:cNvPr name="Group 4" id="4"/>
          <p:cNvGrpSpPr/>
          <p:nvPr/>
        </p:nvGrpSpPr>
        <p:grpSpPr>
          <a:xfrm rot="0">
            <a:off x="16324092" y="8571577"/>
            <a:ext cx="1216934" cy="1195825"/>
            <a:chOff x="0" y="0"/>
            <a:chExt cx="1622578" cy="1594433"/>
          </a:xfrm>
        </p:grpSpPr>
        <p:grpSp>
          <p:nvGrpSpPr>
            <p:cNvPr name="Group 5" id="5"/>
            <p:cNvGrpSpPr/>
            <p:nvPr/>
          </p:nvGrpSpPr>
          <p:grpSpPr>
            <a:xfrm rot="0">
              <a:off x="0" y="0"/>
              <a:ext cx="1622578" cy="1594433"/>
              <a:chOff x="0" y="0"/>
              <a:chExt cx="786813" cy="773165"/>
            </a:xfrm>
          </p:grpSpPr>
          <p:sp>
            <p:nvSpPr>
              <p:cNvPr name="Freeform 6" id="6"/>
              <p:cNvSpPr/>
              <p:nvPr/>
            </p:nvSpPr>
            <p:spPr>
              <a:xfrm flipH="false" flipV="false" rot="0">
                <a:off x="0" y="0"/>
                <a:ext cx="786813" cy="773165"/>
              </a:xfrm>
              <a:custGeom>
                <a:avLst/>
                <a:gdLst/>
                <a:ahLst/>
                <a:cxnLst/>
                <a:rect r="r" b="b" t="t" l="l"/>
                <a:pathLst>
                  <a:path h="773165" w="786813">
                    <a:moveTo>
                      <a:pt x="393406" y="0"/>
                    </a:moveTo>
                    <a:cubicBezTo>
                      <a:pt x="176134" y="0"/>
                      <a:pt x="0" y="173079"/>
                      <a:pt x="0" y="386582"/>
                    </a:cubicBezTo>
                    <a:cubicBezTo>
                      <a:pt x="0" y="600086"/>
                      <a:pt x="176134" y="773165"/>
                      <a:pt x="393406" y="773165"/>
                    </a:cubicBezTo>
                    <a:cubicBezTo>
                      <a:pt x="610679" y="773165"/>
                      <a:pt x="786813" y="600086"/>
                      <a:pt x="786813" y="386582"/>
                    </a:cubicBezTo>
                    <a:cubicBezTo>
                      <a:pt x="786813" y="173079"/>
                      <a:pt x="610679" y="0"/>
                      <a:pt x="393406" y="0"/>
                    </a:cubicBezTo>
                    <a:close/>
                  </a:path>
                </a:pathLst>
              </a:custGeom>
              <a:solidFill>
                <a:srgbClr val="877794"/>
              </a:solidFill>
            </p:spPr>
          </p:sp>
          <p:sp>
            <p:nvSpPr>
              <p:cNvPr name="TextBox 7" id="7"/>
              <p:cNvSpPr txBox="true"/>
              <p:nvPr/>
            </p:nvSpPr>
            <p:spPr>
              <a:xfrm>
                <a:off x="73764" y="24859"/>
                <a:ext cx="639285" cy="675821"/>
              </a:xfrm>
              <a:prstGeom prst="rect">
                <a:avLst/>
              </a:prstGeom>
            </p:spPr>
            <p:txBody>
              <a:bodyPr anchor="ctr" rtlCol="false" tIns="50800" lIns="50800" bIns="50800" rIns="50800"/>
              <a:lstStyle/>
              <a:p>
                <a:pPr algn="ctr">
                  <a:lnSpc>
                    <a:spcPts val="2554"/>
                  </a:lnSpc>
                </a:pPr>
              </a:p>
            </p:txBody>
          </p:sp>
        </p:grpSp>
        <p:sp>
          <p:nvSpPr>
            <p:cNvPr name="TextBox 8" id="8"/>
            <p:cNvSpPr txBox="true"/>
            <p:nvPr/>
          </p:nvSpPr>
          <p:spPr>
            <a:xfrm rot="0">
              <a:off x="356621" y="680018"/>
              <a:ext cx="909336" cy="215347"/>
            </a:xfrm>
            <a:prstGeom prst="rect">
              <a:avLst/>
            </a:prstGeom>
          </p:spPr>
          <p:txBody>
            <a:bodyPr anchor="t" rtlCol="false" tIns="0" lIns="0" bIns="0" rIns="0">
              <a:spAutoFit/>
            </a:bodyPr>
            <a:lstStyle/>
            <a:p>
              <a:pPr algn="ctr">
                <a:lnSpc>
                  <a:spcPts val="1359"/>
                </a:lnSpc>
                <a:spcBef>
                  <a:spcPct val="0"/>
                </a:spcBef>
              </a:pPr>
              <a:r>
                <a:rPr lang="en-US" b="true" sz="971">
                  <a:solidFill>
                    <a:srgbClr val="FFFFFF"/>
                  </a:solidFill>
                  <a:latin typeface="OpenDyslexic Bold"/>
                  <a:ea typeface="OpenDyslexic Bold"/>
                  <a:cs typeface="OpenDyslexic Bold"/>
                  <a:sym typeface="OpenDyslexic Bold"/>
                </a:rPr>
                <a:t>AbleOTUK</a:t>
              </a:r>
            </a:p>
          </p:txBody>
        </p:sp>
        <p:sp>
          <p:nvSpPr>
            <p:cNvPr name="TextBox 9" id="9"/>
            <p:cNvSpPr txBox="true"/>
            <p:nvPr/>
          </p:nvSpPr>
          <p:spPr>
            <a:xfrm rot="0">
              <a:off x="151208" y="115157"/>
              <a:ext cx="1320162" cy="558678"/>
            </a:xfrm>
            <a:prstGeom prst="rect">
              <a:avLst/>
            </a:prstGeom>
          </p:spPr>
          <p:txBody>
            <a:bodyPr anchor="t" rtlCol="false" tIns="0" lIns="0" bIns="0" rIns="0">
              <a:spAutoFit/>
            </a:bodyPr>
            <a:lstStyle/>
            <a:p>
              <a:pPr algn="ctr">
                <a:lnSpc>
                  <a:spcPts val="990"/>
                </a:lnSpc>
                <a:spcBef>
                  <a:spcPct val="0"/>
                </a:spcBef>
              </a:pPr>
              <a:r>
                <a:rPr lang="en-US" b="true" sz="707" spc="219">
                  <a:solidFill>
                    <a:srgbClr val="FFFFFF"/>
                  </a:solidFill>
                  <a:latin typeface="Open Sans Medium"/>
                  <a:ea typeface="Open Sans Medium"/>
                  <a:cs typeface="Open Sans Medium"/>
                  <a:sym typeface="Open Sans Medium"/>
                </a:rPr>
                <a:t>LIVED EXPERIENCE</a:t>
              </a:r>
            </a:p>
          </p:txBody>
        </p:sp>
        <p:sp>
          <p:nvSpPr>
            <p:cNvPr name="TextBox 10" id="10"/>
            <p:cNvSpPr txBox="true"/>
            <p:nvPr/>
          </p:nvSpPr>
          <p:spPr>
            <a:xfrm rot="0">
              <a:off x="143486" y="887922"/>
              <a:ext cx="1335607" cy="583096"/>
            </a:xfrm>
            <a:prstGeom prst="rect">
              <a:avLst/>
            </a:prstGeom>
          </p:spPr>
          <p:txBody>
            <a:bodyPr anchor="t" rtlCol="false" tIns="0" lIns="0" bIns="0" rIns="0">
              <a:spAutoFit/>
            </a:bodyPr>
            <a:lstStyle/>
            <a:p>
              <a:pPr algn="ctr">
                <a:lnSpc>
                  <a:spcPts val="990"/>
                </a:lnSpc>
                <a:spcBef>
                  <a:spcPct val="0"/>
                </a:spcBef>
              </a:pPr>
              <a:r>
                <a:rPr lang="en-US" b="true" sz="707" spc="219">
                  <a:solidFill>
                    <a:srgbClr val="FFFFFF"/>
                  </a:solidFill>
                  <a:latin typeface="Open Sans Medium"/>
                  <a:ea typeface="Open Sans Medium"/>
                  <a:cs typeface="Open Sans Medium"/>
                  <a:sym typeface="Open Sans Medium"/>
                </a:rPr>
                <a:t>ASSET &amp; STRENGTH</a:t>
              </a:r>
            </a:p>
          </p:txBody>
        </p:sp>
      </p:gr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true" rot="-5400000">
            <a:off x="-1864519" y="1864519"/>
            <a:ext cx="10287000" cy="6557962"/>
          </a:xfrm>
          <a:custGeom>
            <a:avLst/>
            <a:gdLst/>
            <a:ahLst/>
            <a:cxnLst/>
            <a:rect r="r" b="b" t="t" l="l"/>
            <a:pathLst>
              <a:path h="6557962" w="10287000">
                <a:moveTo>
                  <a:pt x="0" y="6557962"/>
                </a:moveTo>
                <a:lnTo>
                  <a:pt x="10287000" y="6557962"/>
                </a:lnTo>
                <a:lnTo>
                  <a:pt x="10287000" y="0"/>
                </a:lnTo>
                <a:lnTo>
                  <a:pt x="0" y="0"/>
                </a:lnTo>
                <a:lnTo>
                  <a:pt x="0" y="6557962"/>
                </a:lnTo>
                <a:close/>
              </a:path>
            </a:pathLst>
          </a:custGeom>
          <a:blipFill>
            <a:blip r:embed="rId3">
              <a:extLst>
                <a:ext uri="{96DAC541-7B7A-43D3-8B79-37D633B846F1}">
                  <asvg:svgBlip xmlns:asvg="http://schemas.microsoft.com/office/drawing/2016/SVG/main" r:embed="rId4"/>
                </a:ext>
              </a:extLst>
            </a:blip>
            <a:stretch>
              <a:fillRect l="0" t="0" r="0" b="0"/>
            </a:stretch>
          </a:blipFill>
        </p:spPr>
      </p:sp>
      <p:pic>
        <p:nvPicPr>
          <p:cNvPr name="Picture 3" id="3"/>
          <p:cNvPicPr>
            <a:picLocks noChangeAspect="true"/>
          </p:cNvPicPr>
          <p:nvPr/>
        </p:nvPicPr>
        <p:blipFill>
          <a:blip r:embed="rId5"/>
          <a:stretch>
            <a:fillRect/>
          </a:stretch>
        </p:blipFill>
        <p:spPr>
          <a:xfrm rot="0">
            <a:off x="-3408927" y="-593302"/>
            <a:ext cx="15467534" cy="11600650"/>
          </a:xfrm>
          <a:prstGeom prst="rect">
            <a:avLst/>
          </a:prstGeom>
        </p:spPr>
      </p:pic>
      <p:sp>
        <p:nvSpPr>
          <p:cNvPr name="Freeform 4" id="4"/>
          <p:cNvSpPr/>
          <p:nvPr/>
        </p:nvSpPr>
        <p:spPr>
          <a:xfrm flipH="false" flipV="false" rot="0">
            <a:off x="8734229" y="2871558"/>
            <a:ext cx="1267239" cy="1092129"/>
          </a:xfrm>
          <a:custGeom>
            <a:avLst/>
            <a:gdLst/>
            <a:ahLst/>
            <a:cxnLst/>
            <a:rect r="r" b="b" t="t" l="l"/>
            <a:pathLst>
              <a:path h="1092129" w="1267239">
                <a:moveTo>
                  <a:pt x="0" y="0"/>
                </a:moveTo>
                <a:lnTo>
                  <a:pt x="1267238" y="0"/>
                </a:lnTo>
                <a:lnTo>
                  <a:pt x="1267238" y="1092130"/>
                </a:lnTo>
                <a:lnTo>
                  <a:pt x="0" y="109213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8789011" y="4628186"/>
            <a:ext cx="1157673" cy="1157673"/>
          </a:xfrm>
          <a:custGeom>
            <a:avLst/>
            <a:gdLst/>
            <a:ahLst/>
            <a:cxnLst/>
            <a:rect r="r" b="b" t="t" l="l"/>
            <a:pathLst>
              <a:path h="1157673" w="1157673">
                <a:moveTo>
                  <a:pt x="0" y="0"/>
                </a:moveTo>
                <a:lnTo>
                  <a:pt x="1157674" y="0"/>
                </a:lnTo>
                <a:lnTo>
                  <a:pt x="1157674" y="1157674"/>
                </a:lnTo>
                <a:lnTo>
                  <a:pt x="0" y="115767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6" id="6"/>
          <p:cNvSpPr/>
          <p:nvPr/>
        </p:nvSpPr>
        <p:spPr>
          <a:xfrm flipH="false" flipV="false" rot="0">
            <a:off x="8766203" y="6435811"/>
            <a:ext cx="1203291" cy="1212384"/>
          </a:xfrm>
          <a:custGeom>
            <a:avLst/>
            <a:gdLst/>
            <a:ahLst/>
            <a:cxnLst/>
            <a:rect r="r" b="b" t="t" l="l"/>
            <a:pathLst>
              <a:path h="1212384" w="1203291">
                <a:moveTo>
                  <a:pt x="0" y="0"/>
                </a:moveTo>
                <a:lnTo>
                  <a:pt x="1203290" y="0"/>
                </a:lnTo>
                <a:lnTo>
                  <a:pt x="1203290" y="1212384"/>
                </a:lnTo>
                <a:lnTo>
                  <a:pt x="0" y="1212384"/>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7" id="7"/>
          <p:cNvSpPr txBox="true"/>
          <p:nvPr/>
        </p:nvSpPr>
        <p:spPr>
          <a:xfrm rot="0">
            <a:off x="10506292" y="2712070"/>
            <a:ext cx="5423090" cy="1344431"/>
          </a:xfrm>
          <a:prstGeom prst="rect">
            <a:avLst/>
          </a:prstGeom>
        </p:spPr>
        <p:txBody>
          <a:bodyPr anchor="t" rtlCol="false" tIns="0" lIns="0" bIns="0" rIns="0">
            <a:spAutoFit/>
          </a:bodyPr>
          <a:lstStyle/>
          <a:p>
            <a:pPr algn="l" marL="554713" indent="-277356" lvl="1">
              <a:lnSpc>
                <a:spcPts val="3597"/>
              </a:lnSpc>
              <a:buFont typeface="Arial"/>
              <a:buChar char="•"/>
            </a:pPr>
            <a:r>
              <a:rPr lang="en-US" b="true" sz="2569">
                <a:solidFill>
                  <a:srgbClr val="008573"/>
                </a:solidFill>
                <a:latin typeface="Helvetica Bold"/>
                <a:ea typeface="Helvetica Bold"/>
                <a:cs typeface="Helvetica Bold"/>
                <a:sym typeface="Helvetica Bold"/>
              </a:rPr>
              <a:t>The Equality Act, 2010</a:t>
            </a:r>
          </a:p>
          <a:p>
            <a:pPr algn="l" marL="554864" indent="-277432" lvl="1">
              <a:lnSpc>
                <a:spcPts val="3598"/>
              </a:lnSpc>
              <a:spcBef>
                <a:spcPct val="0"/>
              </a:spcBef>
              <a:buFont typeface="Arial"/>
              <a:buChar char="•"/>
            </a:pPr>
            <a:r>
              <a:rPr lang="en-US" b="true" sz="2570">
                <a:solidFill>
                  <a:srgbClr val="008573"/>
                </a:solidFill>
                <a:latin typeface="Helvetica Bold"/>
                <a:ea typeface="Helvetica Bold"/>
                <a:cs typeface="Helvetica Bold"/>
                <a:sym typeface="Helvetica Bold"/>
              </a:rPr>
              <a:t>What reasonable and unreasonable adjustments are</a:t>
            </a:r>
          </a:p>
        </p:txBody>
      </p:sp>
      <p:sp>
        <p:nvSpPr>
          <p:cNvPr name="TextBox 8" id="8"/>
          <p:cNvSpPr txBox="true"/>
          <p:nvPr/>
        </p:nvSpPr>
        <p:spPr>
          <a:xfrm rot="0">
            <a:off x="10506292" y="4764436"/>
            <a:ext cx="5420723" cy="896765"/>
          </a:xfrm>
          <a:prstGeom prst="rect">
            <a:avLst/>
          </a:prstGeom>
        </p:spPr>
        <p:txBody>
          <a:bodyPr anchor="t" rtlCol="false" tIns="0" lIns="0" bIns="0" rIns="0">
            <a:spAutoFit/>
          </a:bodyPr>
          <a:lstStyle/>
          <a:p>
            <a:pPr algn="l" marL="554713" indent="-277356" lvl="1">
              <a:lnSpc>
                <a:spcPts val="3597"/>
              </a:lnSpc>
              <a:spcBef>
                <a:spcPct val="0"/>
              </a:spcBef>
              <a:buFont typeface="Arial"/>
              <a:buChar char="•"/>
            </a:pPr>
            <a:r>
              <a:rPr lang="en-US" b="true" sz="2569">
                <a:solidFill>
                  <a:srgbClr val="71619D"/>
                </a:solidFill>
                <a:latin typeface="Helvetica Bold"/>
                <a:ea typeface="Helvetica Bold"/>
                <a:cs typeface="Helvetica Bold"/>
                <a:sym typeface="Helvetica Bold"/>
              </a:rPr>
              <a:t>Ableism in education and practice</a:t>
            </a:r>
          </a:p>
        </p:txBody>
      </p:sp>
      <p:sp>
        <p:nvSpPr>
          <p:cNvPr name="TextBox 9" id="9"/>
          <p:cNvSpPr txBox="true"/>
          <p:nvPr/>
        </p:nvSpPr>
        <p:spPr>
          <a:xfrm rot="0">
            <a:off x="10508660" y="6369136"/>
            <a:ext cx="5932105" cy="1344422"/>
          </a:xfrm>
          <a:prstGeom prst="rect">
            <a:avLst/>
          </a:prstGeom>
        </p:spPr>
        <p:txBody>
          <a:bodyPr anchor="t" rtlCol="false" tIns="0" lIns="0" bIns="0" rIns="0">
            <a:spAutoFit/>
          </a:bodyPr>
          <a:lstStyle/>
          <a:p>
            <a:pPr algn="l" marL="554864" indent="-277432" lvl="1">
              <a:lnSpc>
                <a:spcPts val="3598"/>
              </a:lnSpc>
              <a:buFont typeface="Arial"/>
              <a:buChar char="•"/>
            </a:pPr>
            <a:r>
              <a:rPr lang="en-US" b="true" sz="2570">
                <a:solidFill>
                  <a:srgbClr val="008573"/>
                </a:solidFill>
                <a:latin typeface="Helvetica Bold"/>
                <a:ea typeface="Helvetica Bold"/>
                <a:cs typeface="Helvetica Bold"/>
                <a:sym typeface="Helvetica Bold"/>
              </a:rPr>
              <a:t>Our interview and feedback finding common themes</a:t>
            </a:r>
          </a:p>
          <a:p>
            <a:pPr algn="l" marL="554864" indent="-277432" lvl="1">
              <a:lnSpc>
                <a:spcPts val="3598"/>
              </a:lnSpc>
              <a:spcBef>
                <a:spcPct val="0"/>
              </a:spcBef>
              <a:buFont typeface="Arial"/>
              <a:buChar char="•"/>
            </a:pPr>
            <a:r>
              <a:rPr lang="en-US" b="true" sz="2570">
                <a:solidFill>
                  <a:srgbClr val="008573"/>
                </a:solidFill>
                <a:latin typeface="Helvetica Bold"/>
                <a:ea typeface="Helvetica Bold"/>
                <a:cs typeface="Helvetica Bold"/>
                <a:sym typeface="Helvetica Bold"/>
              </a:rPr>
              <a:t>Future resources </a:t>
            </a:r>
          </a:p>
        </p:txBody>
      </p:sp>
      <p:sp>
        <p:nvSpPr>
          <p:cNvPr name="TextBox 10" id="10"/>
          <p:cNvSpPr txBox="true"/>
          <p:nvPr/>
        </p:nvSpPr>
        <p:spPr>
          <a:xfrm rot="0">
            <a:off x="4324840" y="1047750"/>
            <a:ext cx="10040399" cy="805495"/>
          </a:xfrm>
          <a:prstGeom prst="rect">
            <a:avLst/>
          </a:prstGeom>
        </p:spPr>
        <p:txBody>
          <a:bodyPr anchor="t" rtlCol="false" tIns="0" lIns="0" bIns="0" rIns="0">
            <a:spAutoFit/>
          </a:bodyPr>
          <a:lstStyle/>
          <a:p>
            <a:pPr algn="l">
              <a:lnSpc>
                <a:spcPts val="6073"/>
              </a:lnSpc>
            </a:pPr>
            <a:r>
              <a:rPr lang="en-US" sz="5472" b="true">
                <a:solidFill>
                  <a:srgbClr val="6F6299"/>
                </a:solidFill>
                <a:latin typeface="Helvetica Bold"/>
                <a:ea typeface="Helvetica Bold"/>
                <a:cs typeface="Helvetica Bold"/>
                <a:sym typeface="Helvetica Bold"/>
              </a:rPr>
              <a:t>What our presentation covers</a:t>
            </a:r>
          </a:p>
        </p:txBody>
      </p:sp>
      <p:grpSp>
        <p:nvGrpSpPr>
          <p:cNvPr name="Group 11" id="11"/>
          <p:cNvGrpSpPr/>
          <p:nvPr/>
        </p:nvGrpSpPr>
        <p:grpSpPr>
          <a:xfrm rot="0">
            <a:off x="16324092" y="8571577"/>
            <a:ext cx="1216934" cy="1195825"/>
            <a:chOff x="0" y="0"/>
            <a:chExt cx="1622578" cy="1594433"/>
          </a:xfrm>
        </p:grpSpPr>
        <p:grpSp>
          <p:nvGrpSpPr>
            <p:cNvPr name="Group 12" id="12"/>
            <p:cNvGrpSpPr/>
            <p:nvPr/>
          </p:nvGrpSpPr>
          <p:grpSpPr>
            <a:xfrm rot="0">
              <a:off x="0" y="0"/>
              <a:ext cx="1622578" cy="1594433"/>
              <a:chOff x="0" y="0"/>
              <a:chExt cx="786813" cy="773165"/>
            </a:xfrm>
          </p:grpSpPr>
          <p:sp>
            <p:nvSpPr>
              <p:cNvPr name="Freeform 13" id="13"/>
              <p:cNvSpPr/>
              <p:nvPr/>
            </p:nvSpPr>
            <p:spPr>
              <a:xfrm flipH="false" flipV="false" rot="0">
                <a:off x="0" y="0"/>
                <a:ext cx="786813" cy="773165"/>
              </a:xfrm>
              <a:custGeom>
                <a:avLst/>
                <a:gdLst/>
                <a:ahLst/>
                <a:cxnLst/>
                <a:rect r="r" b="b" t="t" l="l"/>
                <a:pathLst>
                  <a:path h="773165" w="786813">
                    <a:moveTo>
                      <a:pt x="393406" y="0"/>
                    </a:moveTo>
                    <a:cubicBezTo>
                      <a:pt x="176134" y="0"/>
                      <a:pt x="0" y="173079"/>
                      <a:pt x="0" y="386582"/>
                    </a:cubicBezTo>
                    <a:cubicBezTo>
                      <a:pt x="0" y="600086"/>
                      <a:pt x="176134" y="773165"/>
                      <a:pt x="393406" y="773165"/>
                    </a:cubicBezTo>
                    <a:cubicBezTo>
                      <a:pt x="610679" y="773165"/>
                      <a:pt x="786813" y="600086"/>
                      <a:pt x="786813" y="386582"/>
                    </a:cubicBezTo>
                    <a:cubicBezTo>
                      <a:pt x="786813" y="173079"/>
                      <a:pt x="610679" y="0"/>
                      <a:pt x="393406" y="0"/>
                    </a:cubicBezTo>
                    <a:close/>
                  </a:path>
                </a:pathLst>
              </a:custGeom>
              <a:solidFill>
                <a:srgbClr val="877794"/>
              </a:solidFill>
            </p:spPr>
          </p:sp>
          <p:sp>
            <p:nvSpPr>
              <p:cNvPr name="TextBox 14" id="14"/>
              <p:cNvSpPr txBox="true"/>
              <p:nvPr/>
            </p:nvSpPr>
            <p:spPr>
              <a:xfrm>
                <a:off x="73764" y="24859"/>
                <a:ext cx="639285" cy="675821"/>
              </a:xfrm>
              <a:prstGeom prst="rect">
                <a:avLst/>
              </a:prstGeom>
            </p:spPr>
            <p:txBody>
              <a:bodyPr anchor="ctr" rtlCol="false" tIns="50800" lIns="50800" bIns="50800" rIns="50800"/>
              <a:lstStyle/>
              <a:p>
                <a:pPr algn="ctr">
                  <a:lnSpc>
                    <a:spcPts val="2554"/>
                  </a:lnSpc>
                </a:pPr>
              </a:p>
            </p:txBody>
          </p:sp>
        </p:grpSp>
        <p:sp>
          <p:nvSpPr>
            <p:cNvPr name="TextBox 15" id="15"/>
            <p:cNvSpPr txBox="true"/>
            <p:nvPr/>
          </p:nvSpPr>
          <p:spPr>
            <a:xfrm rot="0">
              <a:off x="356621" y="680018"/>
              <a:ext cx="909336" cy="215347"/>
            </a:xfrm>
            <a:prstGeom prst="rect">
              <a:avLst/>
            </a:prstGeom>
          </p:spPr>
          <p:txBody>
            <a:bodyPr anchor="t" rtlCol="false" tIns="0" lIns="0" bIns="0" rIns="0">
              <a:spAutoFit/>
            </a:bodyPr>
            <a:lstStyle/>
            <a:p>
              <a:pPr algn="ctr">
                <a:lnSpc>
                  <a:spcPts val="1359"/>
                </a:lnSpc>
                <a:spcBef>
                  <a:spcPct val="0"/>
                </a:spcBef>
              </a:pPr>
              <a:r>
                <a:rPr lang="en-US" b="true" sz="971">
                  <a:solidFill>
                    <a:srgbClr val="FFFFFF"/>
                  </a:solidFill>
                  <a:latin typeface="OpenDyslexic Bold"/>
                  <a:ea typeface="OpenDyslexic Bold"/>
                  <a:cs typeface="OpenDyslexic Bold"/>
                  <a:sym typeface="OpenDyslexic Bold"/>
                </a:rPr>
                <a:t>AbleOTUK</a:t>
              </a:r>
            </a:p>
          </p:txBody>
        </p:sp>
        <p:sp>
          <p:nvSpPr>
            <p:cNvPr name="TextBox 16" id="16"/>
            <p:cNvSpPr txBox="true"/>
            <p:nvPr/>
          </p:nvSpPr>
          <p:spPr>
            <a:xfrm rot="0">
              <a:off x="151208" y="115157"/>
              <a:ext cx="1320162" cy="558678"/>
            </a:xfrm>
            <a:prstGeom prst="rect">
              <a:avLst/>
            </a:prstGeom>
          </p:spPr>
          <p:txBody>
            <a:bodyPr anchor="t" rtlCol="false" tIns="0" lIns="0" bIns="0" rIns="0">
              <a:spAutoFit/>
            </a:bodyPr>
            <a:lstStyle/>
            <a:p>
              <a:pPr algn="ctr">
                <a:lnSpc>
                  <a:spcPts val="990"/>
                </a:lnSpc>
                <a:spcBef>
                  <a:spcPct val="0"/>
                </a:spcBef>
              </a:pPr>
              <a:r>
                <a:rPr lang="en-US" b="true" sz="707" spc="219">
                  <a:solidFill>
                    <a:srgbClr val="FFFFFF"/>
                  </a:solidFill>
                  <a:latin typeface="Open Sans Medium"/>
                  <a:ea typeface="Open Sans Medium"/>
                  <a:cs typeface="Open Sans Medium"/>
                  <a:sym typeface="Open Sans Medium"/>
                </a:rPr>
                <a:t>LIVED EXPERIENCE</a:t>
              </a:r>
            </a:p>
          </p:txBody>
        </p:sp>
        <p:sp>
          <p:nvSpPr>
            <p:cNvPr name="TextBox 17" id="17"/>
            <p:cNvSpPr txBox="true"/>
            <p:nvPr/>
          </p:nvSpPr>
          <p:spPr>
            <a:xfrm rot="0">
              <a:off x="143486" y="887922"/>
              <a:ext cx="1335607" cy="583096"/>
            </a:xfrm>
            <a:prstGeom prst="rect">
              <a:avLst/>
            </a:prstGeom>
          </p:spPr>
          <p:txBody>
            <a:bodyPr anchor="t" rtlCol="false" tIns="0" lIns="0" bIns="0" rIns="0">
              <a:spAutoFit/>
            </a:bodyPr>
            <a:lstStyle/>
            <a:p>
              <a:pPr algn="ctr">
                <a:lnSpc>
                  <a:spcPts val="990"/>
                </a:lnSpc>
                <a:spcBef>
                  <a:spcPct val="0"/>
                </a:spcBef>
              </a:pPr>
              <a:r>
                <a:rPr lang="en-US" b="true" sz="707" spc="219">
                  <a:solidFill>
                    <a:srgbClr val="FFFFFF"/>
                  </a:solidFill>
                  <a:latin typeface="Open Sans Medium"/>
                  <a:ea typeface="Open Sans Medium"/>
                  <a:cs typeface="Open Sans Medium"/>
                  <a:sym typeface="Open Sans Medium"/>
                </a:rPr>
                <a:t>ASSET &amp; STRENGTH</a:t>
              </a:r>
            </a:p>
          </p:txBody>
        </p:sp>
      </p:grpSp>
    </p:spTree>
  </p:cSld>
  <p:clrMapOvr>
    <a:masterClrMapping/>
  </p:clrMapOvr>
</p:sld>
</file>

<file path=ppt/slides/slide4.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AutoShape 2" id="2"/>
          <p:cNvSpPr/>
          <p:nvPr/>
        </p:nvSpPr>
        <p:spPr>
          <a:xfrm>
            <a:off x="1616228" y="3690895"/>
            <a:ext cx="0" cy="5034196"/>
          </a:xfrm>
          <a:prstGeom prst="line">
            <a:avLst/>
          </a:prstGeom>
          <a:ln cap="flat" w="38100">
            <a:solidFill>
              <a:srgbClr val="FFDE17"/>
            </a:solidFill>
            <a:prstDash val="solid"/>
            <a:headEnd type="none" len="sm" w="sm"/>
            <a:tailEnd type="none" len="sm" w="sm"/>
          </a:ln>
        </p:spPr>
      </p:sp>
      <p:sp>
        <p:nvSpPr>
          <p:cNvPr name="TextBox 3" id="3"/>
          <p:cNvSpPr txBox="true"/>
          <p:nvPr/>
        </p:nvSpPr>
        <p:spPr>
          <a:xfrm rot="0">
            <a:off x="2179076" y="1600009"/>
            <a:ext cx="10179909" cy="999468"/>
          </a:xfrm>
          <a:prstGeom prst="rect">
            <a:avLst/>
          </a:prstGeom>
        </p:spPr>
        <p:txBody>
          <a:bodyPr anchor="t" rtlCol="false" tIns="0" lIns="0" bIns="0" rIns="0">
            <a:spAutoFit/>
          </a:bodyPr>
          <a:lstStyle/>
          <a:p>
            <a:pPr algn="l">
              <a:lnSpc>
                <a:spcPts val="7445"/>
              </a:lnSpc>
            </a:pPr>
            <a:r>
              <a:rPr lang="en-US" b="true" sz="6830">
                <a:solidFill>
                  <a:srgbClr val="6F6299"/>
                </a:solidFill>
                <a:latin typeface="Helvetica Bold"/>
                <a:ea typeface="Helvetica Bold"/>
                <a:cs typeface="Helvetica Bold"/>
                <a:sym typeface="Helvetica Bold"/>
              </a:rPr>
              <a:t>Defining Disability</a:t>
            </a:r>
          </a:p>
        </p:txBody>
      </p:sp>
      <p:sp>
        <p:nvSpPr>
          <p:cNvPr name="TextBox 4" id="4"/>
          <p:cNvSpPr txBox="true"/>
          <p:nvPr/>
        </p:nvSpPr>
        <p:spPr>
          <a:xfrm rot="0">
            <a:off x="2179076" y="4011909"/>
            <a:ext cx="14511745" cy="4277868"/>
          </a:xfrm>
          <a:prstGeom prst="rect">
            <a:avLst/>
          </a:prstGeom>
        </p:spPr>
        <p:txBody>
          <a:bodyPr anchor="t" rtlCol="false" tIns="0" lIns="0" bIns="0" rIns="0">
            <a:spAutoFit/>
          </a:bodyPr>
          <a:lstStyle/>
          <a:p>
            <a:pPr algn="l">
              <a:lnSpc>
                <a:spcPts val="6077"/>
              </a:lnSpc>
            </a:pPr>
            <a:r>
              <a:rPr lang="en-US" sz="4341" i="true" b="true">
                <a:solidFill>
                  <a:srgbClr val="008573"/>
                </a:solidFill>
                <a:latin typeface="Helvetica Bold Italics"/>
                <a:ea typeface="Helvetica Bold Italics"/>
                <a:cs typeface="Helvetica Bold Italics"/>
                <a:sym typeface="Helvetica Bold Italics"/>
              </a:rPr>
              <a:t>Under the Equality Act 2010:</a:t>
            </a:r>
          </a:p>
          <a:p>
            <a:pPr algn="l">
              <a:lnSpc>
                <a:spcPts val="6077"/>
              </a:lnSpc>
            </a:pPr>
          </a:p>
          <a:p>
            <a:pPr algn="l">
              <a:lnSpc>
                <a:spcPts val="4296"/>
              </a:lnSpc>
              <a:spcBef>
                <a:spcPct val="0"/>
              </a:spcBef>
            </a:pPr>
            <a:r>
              <a:rPr lang="en-US" b="true" sz="3068" i="true">
                <a:solidFill>
                  <a:srgbClr val="6F6299"/>
                </a:solidFill>
                <a:latin typeface="Helvetica Bold Italics"/>
                <a:ea typeface="Helvetica Bold Italics"/>
                <a:cs typeface="Helvetica Bold Italics"/>
                <a:sym typeface="Helvetica Bold Italics"/>
              </a:rPr>
              <a:t>“A disability is a physical or mental impairment that has a substantial (more than minor or trivial) and long‑term (12 months or more) negative effect on a person’s ability to perform normal daily activities. This includes conditions that fluctuate, cause tasks to take longer, or progressively worsen over time, impacting everyday and occupational functioning.”</a:t>
            </a:r>
          </a:p>
        </p:txBody>
      </p:sp>
      <p:grpSp>
        <p:nvGrpSpPr>
          <p:cNvPr name="Group 5" id="5"/>
          <p:cNvGrpSpPr/>
          <p:nvPr/>
        </p:nvGrpSpPr>
        <p:grpSpPr>
          <a:xfrm rot="0">
            <a:off x="16324092" y="8571577"/>
            <a:ext cx="1216934" cy="1195825"/>
            <a:chOff x="0" y="0"/>
            <a:chExt cx="1622578" cy="1594433"/>
          </a:xfrm>
        </p:grpSpPr>
        <p:grpSp>
          <p:nvGrpSpPr>
            <p:cNvPr name="Group 6" id="6"/>
            <p:cNvGrpSpPr/>
            <p:nvPr/>
          </p:nvGrpSpPr>
          <p:grpSpPr>
            <a:xfrm rot="0">
              <a:off x="0" y="0"/>
              <a:ext cx="1622578" cy="1594433"/>
              <a:chOff x="0" y="0"/>
              <a:chExt cx="786813" cy="773165"/>
            </a:xfrm>
          </p:grpSpPr>
          <p:sp>
            <p:nvSpPr>
              <p:cNvPr name="Freeform 7" id="7"/>
              <p:cNvSpPr/>
              <p:nvPr/>
            </p:nvSpPr>
            <p:spPr>
              <a:xfrm flipH="false" flipV="false" rot="0">
                <a:off x="0" y="0"/>
                <a:ext cx="786813" cy="773165"/>
              </a:xfrm>
              <a:custGeom>
                <a:avLst/>
                <a:gdLst/>
                <a:ahLst/>
                <a:cxnLst/>
                <a:rect r="r" b="b" t="t" l="l"/>
                <a:pathLst>
                  <a:path h="773165" w="786813">
                    <a:moveTo>
                      <a:pt x="393406" y="0"/>
                    </a:moveTo>
                    <a:cubicBezTo>
                      <a:pt x="176134" y="0"/>
                      <a:pt x="0" y="173079"/>
                      <a:pt x="0" y="386582"/>
                    </a:cubicBezTo>
                    <a:cubicBezTo>
                      <a:pt x="0" y="600086"/>
                      <a:pt x="176134" y="773165"/>
                      <a:pt x="393406" y="773165"/>
                    </a:cubicBezTo>
                    <a:cubicBezTo>
                      <a:pt x="610679" y="773165"/>
                      <a:pt x="786813" y="600086"/>
                      <a:pt x="786813" y="386582"/>
                    </a:cubicBezTo>
                    <a:cubicBezTo>
                      <a:pt x="786813" y="173079"/>
                      <a:pt x="610679" y="0"/>
                      <a:pt x="393406" y="0"/>
                    </a:cubicBezTo>
                    <a:close/>
                  </a:path>
                </a:pathLst>
              </a:custGeom>
              <a:solidFill>
                <a:srgbClr val="877794"/>
              </a:solidFill>
            </p:spPr>
          </p:sp>
          <p:sp>
            <p:nvSpPr>
              <p:cNvPr name="TextBox 8" id="8"/>
              <p:cNvSpPr txBox="true"/>
              <p:nvPr/>
            </p:nvSpPr>
            <p:spPr>
              <a:xfrm>
                <a:off x="73764" y="24859"/>
                <a:ext cx="639285" cy="675821"/>
              </a:xfrm>
              <a:prstGeom prst="rect">
                <a:avLst/>
              </a:prstGeom>
            </p:spPr>
            <p:txBody>
              <a:bodyPr anchor="ctr" rtlCol="false" tIns="50800" lIns="50800" bIns="50800" rIns="50800"/>
              <a:lstStyle/>
              <a:p>
                <a:pPr algn="ctr">
                  <a:lnSpc>
                    <a:spcPts val="2554"/>
                  </a:lnSpc>
                </a:pPr>
              </a:p>
            </p:txBody>
          </p:sp>
        </p:grpSp>
        <p:sp>
          <p:nvSpPr>
            <p:cNvPr name="TextBox 9" id="9"/>
            <p:cNvSpPr txBox="true"/>
            <p:nvPr/>
          </p:nvSpPr>
          <p:spPr>
            <a:xfrm rot="0">
              <a:off x="356621" y="680018"/>
              <a:ext cx="909336" cy="215347"/>
            </a:xfrm>
            <a:prstGeom prst="rect">
              <a:avLst/>
            </a:prstGeom>
          </p:spPr>
          <p:txBody>
            <a:bodyPr anchor="t" rtlCol="false" tIns="0" lIns="0" bIns="0" rIns="0">
              <a:spAutoFit/>
            </a:bodyPr>
            <a:lstStyle/>
            <a:p>
              <a:pPr algn="ctr">
                <a:lnSpc>
                  <a:spcPts val="1359"/>
                </a:lnSpc>
                <a:spcBef>
                  <a:spcPct val="0"/>
                </a:spcBef>
              </a:pPr>
              <a:r>
                <a:rPr lang="en-US" b="true" sz="971">
                  <a:solidFill>
                    <a:srgbClr val="FFFFFF"/>
                  </a:solidFill>
                  <a:latin typeface="OpenDyslexic Bold"/>
                  <a:ea typeface="OpenDyslexic Bold"/>
                  <a:cs typeface="OpenDyslexic Bold"/>
                  <a:sym typeface="OpenDyslexic Bold"/>
                </a:rPr>
                <a:t>AbleOTUK</a:t>
              </a:r>
            </a:p>
          </p:txBody>
        </p:sp>
        <p:sp>
          <p:nvSpPr>
            <p:cNvPr name="TextBox 10" id="10"/>
            <p:cNvSpPr txBox="true"/>
            <p:nvPr/>
          </p:nvSpPr>
          <p:spPr>
            <a:xfrm rot="0">
              <a:off x="151208" y="115157"/>
              <a:ext cx="1320162" cy="558678"/>
            </a:xfrm>
            <a:prstGeom prst="rect">
              <a:avLst/>
            </a:prstGeom>
          </p:spPr>
          <p:txBody>
            <a:bodyPr anchor="t" rtlCol="false" tIns="0" lIns="0" bIns="0" rIns="0">
              <a:spAutoFit/>
            </a:bodyPr>
            <a:lstStyle/>
            <a:p>
              <a:pPr algn="ctr">
                <a:lnSpc>
                  <a:spcPts val="990"/>
                </a:lnSpc>
                <a:spcBef>
                  <a:spcPct val="0"/>
                </a:spcBef>
              </a:pPr>
              <a:r>
                <a:rPr lang="en-US" b="true" sz="707" spc="219">
                  <a:solidFill>
                    <a:srgbClr val="FFFFFF"/>
                  </a:solidFill>
                  <a:latin typeface="Open Sans Medium"/>
                  <a:ea typeface="Open Sans Medium"/>
                  <a:cs typeface="Open Sans Medium"/>
                  <a:sym typeface="Open Sans Medium"/>
                </a:rPr>
                <a:t>LIVED EXPERIENCE</a:t>
              </a:r>
            </a:p>
          </p:txBody>
        </p:sp>
        <p:sp>
          <p:nvSpPr>
            <p:cNvPr name="TextBox 11" id="11"/>
            <p:cNvSpPr txBox="true"/>
            <p:nvPr/>
          </p:nvSpPr>
          <p:spPr>
            <a:xfrm rot="0">
              <a:off x="143486" y="887922"/>
              <a:ext cx="1335607" cy="583096"/>
            </a:xfrm>
            <a:prstGeom prst="rect">
              <a:avLst/>
            </a:prstGeom>
          </p:spPr>
          <p:txBody>
            <a:bodyPr anchor="t" rtlCol="false" tIns="0" lIns="0" bIns="0" rIns="0">
              <a:spAutoFit/>
            </a:bodyPr>
            <a:lstStyle/>
            <a:p>
              <a:pPr algn="ctr">
                <a:lnSpc>
                  <a:spcPts val="990"/>
                </a:lnSpc>
                <a:spcBef>
                  <a:spcPct val="0"/>
                </a:spcBef>
              </a:pPr>
              <a:r>
                <a:rPr lang="en-US" b="true" sz="707" spc="219">
                  <a:solidFill>
                    <a:srgbClr val="FFFFFF"/>
                  </a:solidFill>
                  <a:latin typeface="Open Sans Medium"/>
                  <a:ea typeface="Open Sans Medium"/>
                  <a:cs typeface="Open Sans Medium"/>
                  <a:sym typeface="Open Sans Medium"/>
                </a:rPr>
                <a:t>ASSET &amp; STRENGTH</a:t>
              </a:r>
            </a:p>
          </p:txBody>
        </p:sp>
      </p:gr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6324092" y="8571577"/>
            <a:ext cx="1216934" cy="1195825"/>
            <a:chOff x="0" y="0"/>
            <a:chExt cx="1622578" cy="1594433"/>
          </a:xfrm>
        </p:grpSpPr>
        <p:grpSp>
          <p:nvGrpSpPr>
            <p:cNvPr name="Group 3" id="3"/>
            <p:cNvGrpSpPr/>
            <p:nvPr/>
          </p:nvGrpSpPr>
          <p:grpSpPr>
            <a:xfrm rot="0">
              <a:off x="0" y="0"/>
              <a:ext cx="1622578" cy="1594433"/>
              <a:chOff x="0" y="0"/>
              <a:chExt cx="786813" cy="773165"/>
            </a:xfrm>
          </p:grpSpPr>
          <p:sp>
            <p:nvSpPr>
              <p:cNvPr name="Freeform 4" id="4"/>
              <p:cNvSpPr/>
              <p:nvPr/>
            </p:nvSpPr>
            <p:spPr>
              <a:xfrm flipH="false" flipV="false" rot="0">
                <a:off x="0" y="0"/>
                <a:ext cx="786813" cy="773165"/>
              </a:xfrm>
              <a:custGeom>
                <a:avLst/>
                <a:gdLst/>
                <a:ahLst/>
                <a:cxnLst/>
                <a:rect r="r" b="b" t="t" l="l"/>
                <a:pathLst>
                  <a:path h="773165" w="786813">
                    <a:moveTo>
                      <a:pt x="393406" y="0"/>
                    </a:moveTo>
                    <a:cubicBezTo>
                      <a:pt x="176134" y="0"/>
                      <a:pt x="0" y="173079"/>
                      <a:pt x="0" y="386582"/>
                    </a:cubicBezTo>
                    <a:cubicBezTo>
                      <a:pt x="0" y="600086"/>
                      <a:pt x="176134" y="773165"/>
                      <a:pt x="393406" y="773165"/>
                    </a:cubicBezTo>
                    <a:cubicBezTo>
                      <a:pt x="610679" y="773165"/>
                      <a:pt x="786813" y="600086"/>
                      <a:pt x="786813" y="386582"/>
                    </a:cubicBezTo>
                    <a:cubicBezTo>
                      <a:pt x="786813" y="173079"/>
                      <a:pt x="610679" y="0"/>
                      <a:pt x="393406" y="0"/>
                    </a:cubicBezTo>
                    <a:close/>
                  </a:path>
                </a:pathLst>
              </a:custGeom>
              <a:solidFill>
                <a:srgbClr val="877794"/>
              </a:solidFill>
            </p:spPr>
          </p:sp>
          <p:sp>
            <p:nvSpPr>
              <p:cNvPr name="TextBox 5" id="5"/>
              <p:cNvSpPr txBox="true"/>
              <p:nvPr/>
            </p:nvSpPr>
            <p:spPr>
              <a:xfrm>
                <a:off x="73764" y="24859"/>
                <a:ext cx="639285" cy="675821"/>
              </a:xfrm>
              <a:prstGeom prst="rect">
                <a:avLst/>
              </a:prstGeom>
            </p:spPr>
            <p:txBody>
              <a:bodyPr anchor="ctr" rtlCol="false" tIns="50800" lIns="50800" bIns="50800" rIns="50800"/>
              <a:lstStyle/>
              <a:p>
                <a:pPr algn="ctr">
                  <a:lnSpc>
                    <a:spcPts val="2554"/>
                  </a:lnSpc>
                </a:pPr>
              </a:p>
            </p:txBody>
          </p:sp>
        </p:grpSp>
        <p:sp>
          <p:nvSpPr>
            <p:cNvPr name="TextBox 6" id="6"/>
            <p:cNvSpPr txBox="true"/>
            <p:nvPr/>
          </p:nvSpPr>
          <p:spPr>
            <a:xfrm rot="0">
              <a:off x="356621" y="680018"/>
              <a:ext cx="909336" cy="215347"/>
            </a:xfrm>
            <a:prstGeom prst="rect">
              <a:avLst/>
            </a:prstGeom>
          </p:spPr>
          <p:txBody>
            <a:bodyPr anchor="t" rtlCol="false" tIns="0" lIns="0" bIns="0" rIns="0">
              <a:spAutoFit/>
            </a:bodyPr>
            <a:lstStyle/>
            <a:p>
              <a:pPr algn="ctr">
                <a:lnSpc>
                  <a:spcPts val="1359"/>
                </a:lnSpc>
                <a:spcBef>
                  <a:spcPct val="0"/>
                </a:spcBef>
              </a:pPr>
              <a:r>
                <a:rPr lang="en-US" b="true" sz="971">
                  <a:solidFill>
                    <a:srgbClr val="FFFFFF"/>
                  </a:solidFill>
                  <a:latin typeface="OpenDyslexic Bold"/>
                  <a:ea typeface="OpenDyslexic Bold"/>
                  <a:cs typeface="OpenDyslexic Bold"/>
                  <a:sym typeface="OpenDyslexic Bold"/>
                </a:rPr>
                <a:t>AbleOTUK</a:t>
              </a:r>
            </a:p>
          </p:txBody>
        </p:sp>
        <p:sp>
          <p:nvSpPr>
            <p:cNvPr name="TextBox 7" id="7"/>
            <p:cNvSpPr txBox="true"/>
            <p:nvPr/>
          </p:nvSpPr>
          <p:spPr>
            <a:xfrm rot="0">
              <a:off x="151208" y="115157"/>
              <a:ext cx="1320162" cy="558678"/>
            </a:xfrm>
            <a:prstGeom prst="rect">
              <a:avLst/>
            </a:prstGeom>
          </p:spPr>
          <p:txBody>
            <a:bodyPr anchor="t" rtlCol="false" tIns="0" lIns="0" bIns="0" rIns="0">
              <a:spAutoFit/>
            </a:bodyPr>
            <a:lstStyle/>
            <a:p>
              <a:pPr algn="ctr">
                <a:lnSpc>
                  <a:spcPts val="990"/>
                </a:lnSpc>
                <a:spcBef>
                  <a:spcPct val="0"/>
                </a:spcBef>
              </a:pPr>
              <a:r>
                <a:rPr lang="en-US" b="true" sz="707" spc="219">
                  <a:solidFill>
                    <a:srgbClr val="FFFFFF"/>
                  </a:solidFill>
                  <a:latin typeface="Open Sans Medium"/>
                  <a:ea typeface="Open Sans Medium"/>
                  <a:cs typeface="Open Sans Medium"/>
                  <a:sym typeface="Open Sans Medium"/>
                </a:rPr>
                <a:t>LIVED EXPERIENCE</a:t>
              </a:r>
            </a:p>
          </p:txBody>
        </p:sp>
        <p:sp>
          <p:nvSpPr>
            <p:cNvPr name="TextBox 8" id="8"/>
            <p:cNvSpPr txBox="true"/>
            <p:nvPr/>
          </p:nvSpPr>
          <p:spPr>
            <a:xfrm rot="0">
              <a:off x="143486" y="887922"/>
              <a:ext cx="1335607" cy="583096"/>
            </a:xfrm>
            <a:prstGeom prst="rect">
              <a:avLst/>
            </a:prstGeom>
          </p:spPr>
          <p:txBody>
            <a:bodyPr anchor="t" rtlCol="false" tIns="0" lIns="0" bIns="0" rIns="0">
              <a:spAutoFit/>
            </a:bodyPr>
            <a:lstStyle/>
            <a:p>
              <a:pPr algn="ctr">
                <a:lnSpc>
                  <a:spcPts val="990"/>
                </a:lnSpc>
                <a:spcBef>
                  <a:spcPct val="0"/>
                </a:spcBef>
              </a:pPr>
              <a:r>
                <a:rPr lang="en-US" b="true" sz="707" spc="219">
                  <a:solidFill>
                    <a:srgbClr val="FFFFFF"/>
                  </a:solidFill>
                  <a:latin typeface="Open Sans Medium"/>
                  <a:ea typeface="Open Sans Medium"/>
                  <a:cs typeface="Open Sans Medium"/>
                  <a:sym typeface="Open Sans Medium"/>
                </a:rPr>
                <a:t>ASSET &amp; STRENGTH</a:t>
              </a:r>
            </a:p>
          </p:txBody>
        </p:sp>
      </p:grpSp>
      <p:grpSp>
        <p:nvGrpSpPr>
          <p:cNvPr name="Group 9" id="9"/>
          <p:cNvGrpSpPr/>
          <p:nvPr/>
        </p:nvGrpSpPr>
        <p:grpSpPr>
          <a:xfrm rot="0">
            <a:off x="-238624" y="0"/>
            <a:ext cx="2861966" cy="4822855"/>
            <a:chOff x="0" y="0"/>
            <a:chExt cx="753769" cy="1270217"/>
          </a:xfrm>
        </p:grpSpPr>
        <p:sp>
          <p:nvSpPr>
            <p:cNvPr name="Freeform 10" id="10"/>
            <p:cNvSpPr/>
            <p:nvPr/>
          </p:nvSpPr>
          <p:spPr>
            <a:xfrm flipH="false" flipV="false" rot="0">
              <a:off x="0" y="0"/>
              <a:ext cx="753769" cy="1270217"/>
            </a:xfrm>
            <a:custGeom>
              <a:avLst/>
              <a:gdLst/>
              <a:ahLst/>
              <a:cxnLst/>
              <a:rect r="r" b="b" t="t" l="l"/>
              <a:pathLst>
                <a:path h="1270217" w="753769">
                  <a:moveTo>
                    <a:pt x="0" y="0"/>
                  </a:moveTo>
                  <a:lnTo>
                    <a:pt x="753769" y="0"/>
                  </a:lnTo>
                  <a:lnTo>
                    <a:pt x="753769" y="1270217"/>
                  </a:lnTo>
                  <a:lnTo>
                    <a:pt x="0" y="1270217"/>
                  </a:lnTo>
                  <a:close/>
                </a:path>
              </a:pathLst>
            </a:custGeom>
            <a:solidFill>
              <a:srgbClr val="E1D0F8"/>
            </a:solidFill>
          </p:spPr>
        </p:sp>
        <p:sp>
          <p:nvSpPr>
            <p:cNvPr name="TextBox 11" id="11"/>
            <p:cNvSpPr txBox="true"/>
            <p:nvPr/>
          </p:nvSpPr>
          <p:spPr>
            <a:xfrm>
              <a:off x="0" y="-66675"/>
              <a:ext cx="753769" cy="1336892"/>
            </a:xfrm>
            <a:prstGeom prst="rect">
              <a:avLst/>
            </a:prstGeom>
          </p:spPr>
          <p:txBody>
            <a:bodyPr anchor="ctr" rtlCol="false" tIns="50800" lIns="50800" bIns="50800" rIns="50800"/>
            <a:lstStyle/>
            <a:p>
              <a:pPr algn="ctr">
                <a:lnSpc>
                  <a:spcPts val="3247"/>
                </a:lnSpc>
              </a:pPr>
            </a:p>
          </p:txBody>
        </p:sp>
      </p:grpSp>
      <p:sp>
        <p:nvSpPr>
          <p:cNvPr name="Freeform 12" id="12"/>
          <p:cNvSpPr/>
          <p:nvPr/>
        </p:nvSpPr>
        <p:spPr>
          <a:xfrm flipH="true" flipV="false" rot="0">
            <a:off x="-238624" y="4822855"/>
            <a:ext cx="2861966" cy="5464145"/>
          </a:xfrm>
          <a:custGeom>
            <a:avLst/>
            <a:gdLst/>
            <a:ahLst/>
            <a:cxnLst/>
            <a:rect r="r" b="b" t="t" l="l"/>
            <a:pathLst>
              <a:path h="5464145" w="2861966">
                <a:moveTo>
                  <a:pt x="2861966" y="0"/>
                </a:moveTo>
                <a:lnTo>
                  <a:pt x="0" y="0"/>
                </a:lnTo>
                <a:lnTo>
                  <a:pt x="0" y="5464145"/>
                </a:lnTo>
                <a:lnTo>
                  <a:pt x="2861966" y="5464145"/>
                </a:lnTo>
                <a:lnTo>
                  <a:pt x="2861966" y="0"/>
                </a:lnTo>
                <a:close/>
              </a:path>
            </a:pathLst>
          </a:custGeom>
          <a:blipFill>
            <a:blip r:embed="rId2"/>
            <a:stretch>
              <a:fillRect l="-208138" t="-98496" r="-260679" b="0"/>
            </a:stretch>
          </a:blipFill>
        </p:spPr>
      </p:sp>
      <p:sp>
        <p:nvSpPr>
          <p:cNvPr name="TextBox 13" id="13"/>
          <p:cNvSpPr txBox="true"/>
          <p:nvPr/>
        </p:nvSpPr>
        <p:spPr>
          <a:xfrm rot="0">
            <a:off x="5571243" y="3727641"/>
            <a:ext cx="10148162" cy="4339716"/>
          </a:xfrm>
          <a:prstGeom prst="rect">
            <a:avLst/>
          </a:prstGeom>
        </p:spPr>
        <p:txBody>
          <a:bodyPr anchor="t" rtlCol="false" tIns="0" lIns="0" bIns="0" rIns="0">
            <a:spAutoFit/>
          </a:bodyPr>
          <a:lstStyle/>
          <a:p>
            <a:pPr algn="l">
              <a:lnSpc>
                <a:spcPts val="4928"/>
              </a:lnSpc>
            </a:pPr>
            <a:r>
              <a:rPr lang="en-US" sz="3520">
                <a:solidFill>
                  <a:srgbClr val="000000"/>
                </a:solidFill>
                <a:latin typeface="Helvetica"/>
                <a:ea typeface="Helvetica"/>
                <a:cs typeface="Helvetica"/>
                <a:sym typeface="Helvetica"/>
              </a:rPr>
              <a:t>“The Equality Act 2010 legally protects people from discrimination in the workplace and wider society.</a:t>
            </a:r>
          </a:p>
          <a:p>
            <a:pPr algn="l">
              <a:lnSpc>
                <a:spcPts val="4928"/>
              </a:lnSpc>
            </a:pPr>
          </a:p>
          <a:p>
            <a:pPr algn="l">
              <a:lnSpc>
                <a:spcPts val="4928"/>
              </a:lnSpc>
              <a:spcBef>
                <a:spcPct val="0"/>
              </a:spcBef>
            </a:pPr>
            <a:r>
              <a:rPr lang="en-US" sz="3520">
                <a:solidFill>
                  <a:srgbClr val="000000"/>
                </a:solidFill>
                <a:latin typeface="Helvetica"/>
                <a:ea typeface="Helvetica"/>
                <a:cs typeface="Helvetica"/>
                <a:sym typeface="Helvetica"/>
              </a:rPr>
              <a:t>It replaced previous anti-discrimination laws with a single act, making the law easier to understand and strengthening protection in some situations.” (Gov.UK)</a:t>
            </a:r>
          </a:p>
        </p:txBody>
      </p:sp>
      <p:sp>
        <p:nvSpPr>
          <p:cNvPr name="TextBox 14" id="14"/>
          <p:cNvSpPr txBox="true"/>
          <p:nvPr/>
        </p:nvSpPr>
        <p:spPr>
          <a:xfrm rot="0">
            <a:off x="5571243" y="2000567"/>
            <a:ext cx="8147720" cy="1344785"/>
          </a:xfrm>
          <a:prstGeom prst="rect">
            <a:avLst/>
          </a:prstGeom>
        </p:spPr>
        <p:txBody>
          <a:bodyPr anchor="t" rtlCol="false" tIns="0" lIns="0" bIns="0" rIns="0">
            <a:spAutoFit/>
          </a:bodyPr>
          <a:lstStyle/>
          <a:p>
            <a:pPr algn="l">
              <a:lnSpc>
                <a:spcPts val="10794"/>
              </a:lnSpc>
            </a:pPr>
            <a:r>
              <a:rPr lang="en-US" b="true" sz="7444">
                <a:solidFill>
                  <a:srgbClr val="614989"/>
                </a:solidFill>
                <a:latin typeface="Helvetica Bold"/>
                <a:ea typeface="Helvetica Bold"/>
                <a:cs typeface="Helvetica Bold"/>
                <a:sym typeface="Helvetica Bold"/>
              </a:rPr>
              <a:t>Equality Act 2010</a:t>
            </a:r>
          </a:p>
        </p:txBody>
      </p:sp>
      <p:sp>
        <p:nvSpPr>
          <p:cNvPr name="Freeform 15" id="15"/>
          <p:cNvSpPr/>
          <p:nvPr/>
        </p:nvSpPr>
        <p:spPr>
          <a:xfrm flipH="true" flipV="false" rot="0">
            <a:off x="-238624" y="2411427"/>
            <a:ext cx="3758162" cy="4220191"/>
          </a:xfrm>
          <a:custGeom>
            <a:avLst/>
            <a:gdLst/>
            <a:ahLst/>
            <a:cxnLst/>
            <a:rect r="r" b="b" t="t" l="l"/>
            <a:pathLst>
              <a:path h="4220191" w="3758162">
                <a:moveTo>
                  <a:pt x="3758161" y="0"/>
                </a:moveTo>
                <a:lnTo>
                  <a:pt x="0" y="0"/>
                </a:lnTo>
                <a:lnTo>
                  <a:pt x="0" y="4220192"/>
                </a:lnTo>
                <a:lnTo>
                  <a:pt x="3758161" y="4220192"/>
                </a:lnTo>
                <a:lnTo>
                  <a:pt x="3758161" y="0"/>
                </a:lnTo>
                <a:close/>
              </a:path>
            </a:pathLst>
          </a:custGeom>
          <a:blipFill>
            <a:blip r:embed="rId3"/>
            <a:stretch>
              <a:fillRect l="-134657" t="-71322" r="-198515" b="-85682"/>
            </a:stretch>
          </a:blipFill>
        </p:spPr>
      </p:sp>
    </p:spTree>
  </p:cSld>
  <p:clrMapOvr>
    <a:masterClrMapping/>
  </p:clrMapOvr>
</p:sld>
</file>

<file path=ppt/slides/slide6.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0">
            <a:off x="16324092" y="8571577"/>
            <a:ext cx="1216934" cy="1195825"/>
            <a:chOff x="0" y="0"/>
            <a:chExt cx="1622578" cy="1594433"/>
          </a:xfrm>
        </p:grpSpPr>
        <p:grpSp>
          <p:nvGrpSpPr>
            <p:cNvPr name="Group 3" id="3"/>
            <p:cNvGrpSpPr/>
            <p:nvPr/>
          </p:nvGrpSpPr>
          <p:grpSpPr>
            <a:xfrm rot="0">
              <a:off x="0" y="0"/>
              <a:ext cx="1622578" cy="1594433"/>
              <a:chOff x="0" y="0"/>
              <a:chExt cx="786813" cy="773165"/>
            </a:xfrm>
          </p:grpSpPr>
          <p:sp>
            <p:nvSpPr>
              <p:cNvPr name="Freeform 4" id="4"/>
              <p:cNvSpPr/>
              <p:nvPr/>
            </p:nvSpPr>
            <p:spPr>
              <a:xfrm flipH="false" flipV="false" rot="0">
                <a:off x="0" y="0"/>
                <a:ext cx="786813" cy="773165"/>
              </a:xfrm>
              <a:custGeom>
                <a:avLst/>
                <a:gdLst/>
                <a:ahLst/>
                <a:cxnLst/>
                <a:rect r="r" b="b" t="t" l="l"/>
                <a:pathLst>
                  <a:path h="773165" w="786813">
                    <a:moveTo>
                      <a:pt x="393406" y="0"/>
                    </a:moveTo>
                    <a:cubicBezTo>
                      <a:pt x="176134" y="0"/>
                      <a:pt x="0" y="173079"/>
                      <a:pt x="0" y="386582"/>
                    </a:cubicBezTo>
                    <a:cubicBezTo>
                      <a:pt x="0" y="600086"/>
                      <a:pt x="176134" y="773165"/>
                      <a:pt x="393406" y="773165"/>
                    </a:cubicBezTo>
                    <a:cubicBezTo>
                      <a:pt x="610679" y="773165"/>
                      <a:pt x="786813" y="600086"/>
                      <a:pt x="786813" y="386582"/>
                    </a:cubicBezTo>
                    <a:cubicBezTo>
                      <a:pt x="786813" y="173079"/>
                      <a:pt x="610679" y="0"/>
                      <a:pt x="393406" y="0"/>
                    </a:cubicBezTo>
                    <a:close/>
                  </a:path>
                </a:pathLst>
              </a:custGeom>
              <a:solidFill>
                <a:srgbClr val="877794"/>
              </a:solidFill>
            </p:spPr>
          </p:sp>
          <p:sp>
            <p:nvSpPr>
              <p:cNvPr name="TextBox 5" id="5"/>
              <p:cNvSpPr txBox="true"/>
              <p:nvPr/>
            </p:nvSpPr>
            <p:spPr>
              <a:xfrm>
                <a:off x="73764" y="24859"/>
                <a:ext cx="639285" cy="675821"/>
              </a:xfrm>
              <a:prstGeom prst="rect">
                <a:avLst/>
              </a:prstGeom>
            </p:spPr>
            <p:txBody>
              <a:bodyPr anchor="ctr" rtlCol="false" tIns="50800" lIns="50800" bIns="50800" rIns="50800"/>
              <a:lstStyle/>
              <a:p>
                <a:pPr algn="ctr">
                  <a:lnSpc>
                    <a:spcPts val="2554"/>
                  </a:lnSpc>
                </a:pPr>
              </a:p>
            </p:txBody>
          </p:sp>
        </p:grpSp>
        <p:sp>
          <p:nvSpPr>
            <p:cNvPr name="TextBox 6" id="6"/>
            <p:cNvSpPr txBox="true"/>
            <p:nvPr/>
          </p:nvSpPr>
          <p:spPr>
            <a:xfrm rot="0">
              <a:off x="356621" y="680018"/>
              <a:ext cx="909336" cy="215347"/>
            </a:xfrm>
            <a:prstGeom prst="rect">
              <a:avLst/>
            </a:prstGeom>
          </p:spPr>
          <p:txBody>
            <a:bodyPr anchor="t" rtlCol="false" tIns="0" lIns="0" bIns="0" rIns="0">
              <a:spAutoFit/>
            </a:bodyPr>
            <a:lstStyle/>
            <a:p>
              <a:pPr algn="ctr">
                <a:lnSpc>
                  <a:spcPts val="1359"/>
                </a:lnSpc>
                <a:spcBef>
                  <a:spcPct val="0"/>
                </a:spcBef>
              </a:pPr>
              <a:r>
                <a:rPr lang="en-US" b="true" sz="971">
                  <a:solidFill>
                    <a:srgbClr val="FFFFFF"/>
                  </a:solidFill>
                  <a:latin typeface="OpenDyslexic Bold"/>
                  <a:ea typeface="OpenDyslexic Bold"/>
                  <a:cs typeface="OpenDyslexic Bold"/>
                  <a:sym typeface="OpenDyslexic Bold"/>
                </a:rPr>
                <a:t>AbleOTUK</a:t>
              </a:r>
            </a:p>
          </p:txBody>
        </p:sp>
        <p:sp>
          <p:nvSpPr>
            <p:cNvPr name="TextBox 7" id="7"/>
            <p:cNvSpPr txBox="true"/>
            <p:nvPr/>
          </p:nvSpPr>
          <p:spPr>
            <a:xfrm rot="0">
              <a:off x="151208" y="115157"/>
              <a:ext cx="1320162" cy="558678"/>
            </a:xfrm>
            <a:prstGeom prst="rect">
              <a:avLst/>
            </a:prstGeom>
          </p:spPr>
          <p:txBody>
            <a:bodyPr anchor="t" rtlCol="false" tIns="0" lIns="0" bIns="0" rIns="0">
              <a:spAutoFit/>
            </a:bodyPr>
            <a:lstStyle/>
            <a:p>
              <a:pPr algn="ctr">
                <a:lnSpc>
                  <a:spcPts val="990"/>
                </a:lnSpc>
                <a:spcBef>
                  <a:spcPct val="0"/>
                </a:spcBef>
              </a:pPr>
              <a:r>
                <a:rPr lang="en-US" b="true" sz="707" spc="219">
                  <a:solidFill>
                    <a:srgbClr val="FFFFFF"/>
                  </a:solidFill>
                  <a:latin typeface="Open Sans Medium"/>
                  <a:ea typeface="Open Sans Medium"/>
                  <a:cs typeface="Open Sans Medium"/>
                  <a:sym typeface="Open Sans Medium"/>
                </a:rPr>
                <a:t>LIVED EXPERIENCE</a:t>
              </a:r>
            </a:p>
          </p:txBody>
        </p:sp>
        <p:sp>
          <p:nvSpPr>
            <p:cNvPr name="TextBox 8" id="8"/>
            <p:cNvSpPr txBox="true"/>
            <p:nvPr/>
          </p:nvSpPr>
          <p:spPr>
            <a:xfrm rot="0">
              <a:off x="143486" y="887922"/>
              <a:ext cx="1335607" cy="583096"/>
            </a:xfrm>
            <a:prstGeom prst="rect">
              <a:avLst/>
            </a:prstGeom>
          </p:spPr>
          <p:txBody>
            <a:bodyPr anchor="t" rtlCol="false" tIns="0" lIns="0" bIns="0" rIns="0">
              <a:spAutoFit/>
            </a:bodyPr>
            <a:lstStyle/>
            <a:p>
              <a:pPr algn="ctr">
                <a:lnSpc>
                  <a:spcPts val="990"/>
                </a:lnSpc>
                <a:spcBef>
                  <a:spcPct val="0"/>
                </a:spcBef>
              </a:pPr>
              <a:r>
                <a:rPr lang="en-US" b="true" sz="707" spc="219">
                  <a:solidFill>
                    <a:srgbClr val="FFFFFF"/>
                  </a:solidFill>
                  <a:latin typeface="Open Sans Medium"/>
                  <a:ea typeface="Open Sans Medium"/>
                  <a:cs typeface="Open Sans Medium"/>
                  <a:sym typeface="Open Sans Medium"/>
                </a:rPr>
                <a:t>ASSET &amp; STRENGTH</a:t>
              </a:r>
            </a:p>
          </p:txBody>
        </p:sp>
      </p:grpSp>
      <p:sp>
        <p:nvSpPr>
          <p:cNvPr name="TextBox 9" id="9"/>
          <p:cNvSpPr txBox="true"/>
          <p:nvPr/>
        </p:nvSpPr>
        <p:spPr>
          <a:xfrm rot="0">
            <a:off x="1920699" y="2998678"/>
            <a:ext cx="13918731" cy="6186642"/>
          </a:xfrm>
          <a:prstGeom prst="rect">
            <a:avLst/>
          </a:prstGeom>
        </p:spPr>
        <p:txBody>
          <a:bodyPr anchor="t" rtlCol="false" tIns="0" lIns="0" bIns="0" rIns="0">
            <a:spAutoFit/>
          </a:bodyPr>
          <a:lstStyle/>
          <a:p>
            <a:pPr algn="l" marL="686871" indent="-343436" lvl="1">
              <a:lnSpc>
                <a:spcPts val="4454"/>
              </a:lnSpc>
              <a:buFont typeface="Arial"/>
              <a:buChar char="•"/>
            </a:pPr>
            <a:r>
              <a:rPr lang="en-US" sz="3181">
                <a:solidFill>
                  <a:srgbClr val="000000"/>
                </a:solidFill>
                <a:latin typeface="Helvetica"/>
                <a:ea typeface="Helvetica"/>
                <a:cs typeface="Helvetica"/>
                <a:sym typeface="Helvetica"/>
              </a:rPr>
              <a:t>Schools cannot discriminate against disabled people and harassment, direct and indirect discrimination is not tolerated by staff or students.</a:t>
            </a:r>
          </a:p>
          <a:p>
            <a:pPr algn="l" marL="686871" indent="-343436" lvl="1">
              <a:lnSpc>
                <a:spcPts val="4454"/>
              </a:lnSpc>
              <a:buFont typeface="Arial"/>
              <a:buChar char="•"/>
            </a:pPr>
            <a:r>
              <a:rPr lang="en-US" sz="3181">
                <a:solidFill>
                  <a:srgbClr val="000000"/>
                </a:solidFill>
                <a:latin typeface="Helvetica"/>
                <a:ea typeface="Helvetica"/>
                <a:cs typeface="Helvetica"/>
                <a:sym typeface="Helvetica"/>
              </a:rPr>
              <a:t>Sometimes they can be/are encouraged to treat disabled people favourably to ensure </a:t>
            </a:r>
            <a:r>
              <a:rPr lang="en-US" sz="3181" i="true">
                <a:solidFill>
                  <a:srgbClr val="000000"/>
                </a:solidFill>
                <a:latin typeface="Helvetica Italics"/>
                <a:ea typeface="Helvetica Italics"/>
                <a:cs typeface="Helvetica Italics"/>
                <a:sym typeface="Helvetica Italics"/>
              </a:rPr>
              <a:t>reasonable </a:t>
            </a:r>
            <a:r>
              <a:rPr lang="en-US" sz="3181">
                <a:solidFill>
                  <a:srgbClr val="000000"/>
                </a:solidFill>
                <a:latin typeface="Helvetica"/>
                <a:ea typeface="Helvetica"/>
                <a:cs typeface="Helvetica"/>
                <a:sym typeface="Helvetica"/>
              </a:rPr>
              <a:t>adjustments are in place to meet their individual needs/requirements. This allows students to have equal access.</a:t>
            </a:r>
          </a:p>
          <a:p>
            <a:pPr algn="l" marL="686871" indent="-343436" lvl="1">
              <a:lnSpc>
                <a:spcPts val="4454"/>
              </a:lnSpc>
              <a:buFont typeface="Arial"/>
              <a:buChar char="•"/>
            </a:pPr>
            <a:r>
              <a:rPr lang="en-US" sz="3181">
                <a:solidFill>
                  <a:srgbClr val="000000"/>
                </a:solidFill>
                <a:latin typeface="Helvetica"/>
                <a:ea typeface="Helvetica"/>
                <a:cs typeface="Helvetica"/>
                <a:sym typeface="Helvetica"/>
              </a:rPr>
              <a:t>Students should benefit from reasonable adjustments and the education setting has a duty to provide these adjustments as long as they are considered reasonable.</a:t>
            </a:r>
          </a:p>
          <a:p>
            <a:pPr algn="l" marL="686871" indent="-343436" lvl="1">
              <a:lnSpc>
                <a:spcPts val="4454"/>
              </a:lnSpc>
              <a:spcBef>
                <a:spcPct val="0"/>
              </a:spcBef>
              <a:buFont typeface="Arial"/>
              <a:buChar char="•"/>
            </a:pPr>
            <a:r>
              <a:rPr lang="en-US" sz="3181">
                <a:solidFill>
                  <a:srgbClr val="000000"/>
                </a:solidFill>
                <a:latin typeface="Helvetica"/>
                <a:ea typeface="Helvetica"/>
                <a:cs typeface="Helvetica"/>
                <a:sym typeface="Helvetica"/>
              </a:rPr>
              <a:t>Cost and funding is a massive factor for accomodating these needs as some settings are unable to finacially support students to access the adjustments they require such as computers, technology or software.</a:t>
            </a:r>
          </a:p>
        </p:txBody>
      </p:sp>
      <p:sp>
        <p:nvSpPr>
          <p:cNvPr name="TextBox 10" id="10"/>
          <p:cNvSpPr txBox="true"/>
          <p:nvPr/>
        </p:nvSpPr>
        <p:spPr>
          <a:xfrm rot="0">
            <a:off x="1920699" y="928844"/>
            <a:ext cx="5034241" cy="1752600"/>
          </a:xfrm>
          <a:prstGeom prst="rect">
            <a:avLst/>
          </a:prstGeom>
        </p:spPr>
        <p:txBody>
          <a:bodyPr anchor="t" rtlCol="false" tIns="0" lIns="0" bIns="0" rIns="0">
            <a:spAutoFit/>
          </a:bodyPr>
          <a:lstStyle/>
          <a:p>
            <a:pPr algn="l">
              <a:lnSpc>
                <a:spcPts val="4958"/>
              </a:lnSpc>
            </a:pPr>
            <a:r>
              <a:rPr lang="en-US" sz="4132" b="true">
                <a:solidFill>
                  <a:srgbClr val="7C67A0"/>
                </a:solidFill>
                <a:latin typeface="Helvetica Bold"/>
                <a:ea typeface="Helvetica Bold"/>
                <a:cs typeface="Helvetica Bold"/>
                <a:sym typeface="Helvetica Bold"/>
              </a:rPr>
              <a:t>Equality Act 2010</a:t>
            </a:r>
          </a:p>
          <a:p>
            <a:pPr algn="l">
              <a:lnSpc>
                <a:spcPts val="8696"/>
              </a:lnSpc>
            </a:pPr>
            <a:r>
              <a:rPr lang="en-US" sz="7247" b="true">
                <a:solidFill>
                  <a:srgbClr val="008573"/>
                </a:solidFill>
                <a:latin typeface="Helvetica Bold"/>
                <a:ea typeface="Helvetica Bold"/>
                <a:cs typeface="Helvetica Bold"/>
                <a:sym typeface="Helvetica Bold"/>
              </a:rPr>
              <a:t>Education</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6324092" y="8571577"/>
            <a:ext cx="1216934" cy="1195825"/>
            <a:chOff x="0" y="0"/>
            <a:chExt cx="1622578" cy="1594433"/>
          </a:xfrm>
        </p:grpSpPr>
        <p:grpSp>
          <p:nvGrpSpPr>
            <p:cNvPr name="Group 3" id="3"/>
            <p:cNvGrpSpPr/>
            <p:nvPr/>
          </p:nvGrpSpPr>
          <p:grpSpPr>
            <a:xfrm rot="0">
              <a:off x="0" y="0"/>
              <a:ext cx="1622578" cy="1594433"/>
              <a:chOff x="0" y="0"/>
              <a:chExt cx="786813" cy="773165"/>
            </a:xfrm>
          </p:grpSpPr>
          <p:sp>
            <p:nvSpPr>
              <p:cNvPr name="Freeform 4" id="4"/>
              <p:cNvSpPr/>
              <p:nvPr/>
            </p:nvSpPr>
            <p:spPr>
              <a:xfrm flipH="false" flipV="false" rot="0">
                <a:off x="0" y="0"/>
                <a:ext cx="786813" cy="773165"/>
              </a:xfrm>
              <a:custGeom>
                <a:avLst/>
                <a:gdLst/>
                <a:ahLst/>
                <a:cxnLst/>
                <a:rect r="r" b="b" t="t" l="l"/>
                <a:pathLst>
                  <a:path h="773165" w="786813">
                    <a:moveTo>
                      <a:pt x="393406" y="0"/>
                    </a:moveTo>
                    <a:cubicBezTo>
                      <a:pt x="176134" y="0"/>
                      <a:pt x="0" y="173079"/>
                      <a:pt x="0" y="386582"/>
                    </a:cubicBezTo>
                    <a:cubicBezTo>
                      <a:pt x="0" y="600086"/>
                      <a:pt x="176134" y="773165"/>
                      <a:pt x="393406" y="773165"/>
                    </a:cubicBezTo>
                    <a:cubicBezTo>
                      <a:pt x="610679" y="773165"/>
                      <a:pt x="786813" y="600086"/>
                      <a:pt x="786813" y="386582"/>
                    </a:cubicBezTo>
                    <a:cubicBezTo>
                      <a:pt x="786813" y="173079"/>
                      <a:pt x="610679" y="0"/>
                      <a:pt x="393406" y="0"/>
                    </a:cubicBezTo>
                    <a:close/>
                  </a:path>
                </a:pathLst>
              </a:custGeom>
              <a:solidFill>
                <a:srgbClr val="877794"/>
              </a:solidFill>
            </p:spPr>
          </p:sp>
          <p:sp>
            <p:nvSpPr>
              <p:cNvPr name="TextBox 5" id="5"/>
              <p:cNvSpPr txBox="true"/>
              <p:nvPr/>
            </p:nvSpPr>
            <p:spPr>
              <a:xfrm>
                <a:off x="73764" y="24859"/>
                <a:ext cx="639285" cy="675821"/>
              </a:xfrm>
              <a:prstGeom prst="rect">
                <a:avLst/>
              </a:prstGeom>
            </p:spPr>
            <p:txBody>
              <a:bodyPr anchor="ctr" rtlCol="false" tIns="50800" lIns="50800" bIns="50800" rIns="50800"/>
              <a:lstStyle/>
              <a:p>
                <a:pPr algn="ctr">
                  <a:lnSpc>
                    <a:spcPts val="2554"/>
                  </a:lnSpc>
                </a:pPr>
              </a:p>
            </p:txBody>
          </p:sp>
        </p:grpSp>
        <p:sp>
          <p:nvSpPr>
            <p:cNvPr name="TextBox 6" id="6"/>
            <p:cNvSpPr txBox="true"/>
            <p:nvPr/>
          </p:nvSpPr>
          <p:spPr>
            <a:xfrm rot="0">
              <a:off x="356621" y="680018"/>
              <a:ext cx="909336" cy="215347"/>
            </a:xfrm>
            <a:prstGeom prst="rect">
              <a:avLst/>
            </a:prstGeom>
          </p:spPr>
          <p:txBody>
            <a:bodyPr anchor="t" rtlCol="false" tIns="0" lIns="0" bIns="0" rIns="0">
              <a:spAutoFit/>
            </a:bodyPr>
            <a:lstStyle/>
            <a:p>
              <a:pPr algn="ctr">
                <a:lnSpc>
                  <a:spcPts val="1359"/>
                </a:lnSpc>
                <a:spcBef>
                  <a:spcPct val="0"/>
                </a:spcBef>
              </a:pPr>
              <a:r>
                <a:rPr lang="en-US" b="true" sz="971">
                  <a:solidFill>
                    <a:srgbClr val="FFFFFF"/>
                  </a:solidFill>
                  <a:latin typeface="OpenDyslexic Bold"/>
                  <a:ea typeface="OpenDyslexic Bold"/>
                  <a:cs typeface="OpenDyslexic Bold"/>
                  <a:sym typeface="OpenDyslexic Bold"/>
                </a:rPr>
                <a:t>AbleOTUK</a:t>
              </a:r>
            </a:p>
          </p:txBody>
        </p:sp>
        <p:sp>
          <p:nvSpPr>
            <p:cNvPr name="TextBox 7" id="7"/>
            <p:cNvSpPr txBox="true"/>
            <p:nvPr/>
          </p:nvSpPr>
          <p:spPr>
            <a:xfrm rot="0">
              <a:off x="151208" y="115157"/>
              <a:ext cx="1320162" cy="558678"/>
            </a:xfrm>
            <a:prstGeom prst="rect">
              <a:avLst/>
            </a:prstGeom>
          </p:spPr>
          <p:txBody>
            <a:bodyPr anchor="t" rtlCol="false" tIns="0" lIns="0" bIns="0" rIns="0">
              <a:spAutoFit/>
            </a:bodyPr>
            <a:lstStyle/>
            <a:p>
              <a:pPr algn="ctr">
                <a:lnSpc>
                  <a:spcPts val="990"/>
                </a:lnSpc>
                <a:spcBef>
                  <a:spcPct val="0"/>
                </a:spcBef>
              </a:pPr>
              <a:r>
                <a:rPr lang="en-US" b="true" sz="707" spc="219">
                  <a:solidFill>
                    <a:srgbClr val="FFFFFF"/>
                  </a:solidFill>
                  <a:latin typeface="Open Sans Medium"/>
                  <a:ea typeface="Open Sans Medium"/>
                  <a:cs typeface="Open Sans Medium"/>
                  <a:sym typeface="Open Sans Medium"/>
                </a:rPr>
                <a:t>LIVED EXPERIENCE</a:t>
              </a:r>
            </a:p>
          </p:txBody>
        </p:sp>
        <p:sp>
          <p:nvSpPr>
            <p:cNvPr name="TextBox 8" id="8"/>
            <p:cNvSpPr txBox="true"/>
            <p:nvPr/>
          </p:nvSpPr>
          <p:spPr>
            <a:xfrm rot="0">
              <a:off x="143486" y="887922"/>
              <a:ext cx="1335607" cy="583096"/>
            </a:xfrm>
            <a:prstGeom prst="rect">
              <a:avLst/>
            </a:prstGeom>
          </p:spPr>
          <p:txBody>
            <a:bodyPr anchor="t" rtlCol="false" tIns="0" lIns="0" bIns="0" rIns="0">
              <a:spAutoFit/>
            </a:bodyPr>
            <a:lstStyle/>
            <a:p>
              <a:pPr algn="ctr">
                <a:lnSpc>
                  <a:spcPts val="990"/>
                </a:lnSpc>
                <a:spcBef>
                  <a:spcPct val="0"/>
                </a:spcBef>
              </a:pPr>
              <a:r>
                <a:rPr lang="en-US" b="true" sz="707" spc="219">
                  <a:solidFill>
                    <a:srgbClr val="FFFFFF"/>
                  </a:solidFill>
                  <a:latin typeface="Open Sans Medium"/>
                  <a:ea typeface="Open Sans Medium"/>
                  <a:cs typeface="Open Sans Medium"/>
                  <a:sym typeface="Open Sans Medium"/>
                </a:rPr>
                <a:t>ASSET &amp; STRENGTH</a:t>
              </a:r>
            </a:p>
          </p:txBody>
        </p:sp>
      </p:grpSp>
      <p:sp>
        <p:nvSpPr>
          <p:cNvPr name="Freeform 9" id="9"/>
          <p:cNvSpPr/>
          <p:nvPr/>
        </p:nvSpPr>
        <p:spPr>
          <a:xfrm flipH="false" flipV="false" rot="0">
            <a:off x="0" y="-18916"/>
            <a:ext cx="4574237" cy="10305916"/>
          </a:xfrm>
          <a:custGeom>
            <a:avLst/>
            <a:gdLst/>
            <a:ahLst/>
            <a:cxnLst/>
            <a:rect r="r" b="b" t="t" l="l"/>
            <a:pathLst>
              <a:path h="10305916" w="4574237">
                <a:moveTo>
                  <a:pt x="0" y="0"/>
                </a:moveTo>
                <a:lnTo>
                  <a:pt x="4574237" y="0"/>
                </a:lnTo>
                <a:lnTo>
                  <a:pt x="4574237" y="10305916"/>
                </a:lnTo>
                <a:lnTo>
                  <a:pt x="0" y="10305916"/>
                </a:lnTo>
                <a:lnTo>
                  <a:pt x="0" y="0"/>
                </a:lnTo>
                <a:close/>
              </a:path>
            </a:pathLst>
          </a:custGeom>
          <a:blipFill>
            <a:blip r:embed="rId3"/>
            <a:stretch>
              <a:fillRect l="-103943" t="0" r="-133589" b="0"/>
            </a:stretch>
          </a:blipFill>
        </p:spPr>
      </p:sp>
      <p:sp>
        <p:nvSpPr>
          <p:cNvPr name="TextBox 10" id="10"/>
          <p:cNvSpPr txBox="true"/>
          <p:nvPr/>
        </p:nvSpPr>
        <p:spPr>
          <a:xfrm rot="0">
            <a:off x="6511237" y="2946911"/>
            <a:ext cx="9087475" cy="5624667"/>
          </a:xfrm>
          <a:prstGeom prst="rect">
            <a:avLst/>
          </a:prstGeom>
        </p:spPr>
        <p:txBody>
          <a:bodyPr anchor="t" rtlCol="false" tIns="0" lIns="0" bIns="0" rIns="0">
            <a:spAutoFit/>
          </a:bodyPr>
          <a:lstStyle/>
          <a:p>
            <a:pPr algn="l">
              <a:lnSpc>
                <a:spcPts val="4454"/>
              </a:lnSpc>
            </a:pPr>
            <a:r>
              <a:rPr lang="en-US" sz="3181">
                <a:solidFill>
                  <a:srgbClr val="000000"/>
                </a:solidFill>
                <a:latin typeface="Helvetica"/>
                <a:ea typeface="Helvetica"/>
                <a:cs typeface="Helvetica"/>
                <a:sym typeface="Helvetica"/>
              </a:rPr>
              <a:t>Education settings must have accessibility plans, which can be split into 3 sections:</a:t>
            </a:r>
          </a:p>
          <a:p>
            <a:pPr algn="l" marL="686871" indent="-343436" lvl="1">
              <a:lnSpc>
                <a:spcPts val="4454"/>
              </a:lnSpc>
              <a:buFont typeface="Arial"/>
              <a:buChar char="•"/>
            </a:pPr>
            <a:r>
              <a:rPr lang="en-US" sz="3181">
                <a:solidFill>
                  <a:srgbClr val="000000"/>
                </a:solidFill>
                <a:latin typeface="Helvetica"/>
                <a:ea typeface="Helvetica"/>
                <a:cs typeface="Helvetica"/>
                <a:sym typeface="Helvetica"/>
              </a:rPr>
              <a:t>Enhancing participation</a:t>
            </a:r>
          </a:p>
          <a:p>
            <a:pPr algn="l" marL="686871" indent="-343436" lvl="1">
              <a:lnSpc>
                <a:spcPts val="4454"/>
              </a:lnSpc>
              <a:buFont typeface="Arial"/>
              <a:buChar char="•"/>
            </a:pPr>
            <a:r>
              <a:rPr lang="en-US" sz="3181">
                <a:solidFill>
                  <a:srgbClr val="000000"/>
                </a:solidFill>
                <a:latin typeface="Helvetica"/>
                <a:ea typeface="Helvetica"/>
                <a:cs typeface="Helvetica"/>
                <a:sym typeface="Helvetica"/>
              </a:rPr>
              <a:t>Having an enabling environment</a:t>
            </a:r>
          </a:p>
          <a:p>
            <a:pPr algn="l" marL="686871" indent="-343436" lvl="1">
              <a:lnSpc>
                <a:spcPts val="4454"/>
              </a:lnSpc>
              <a:buFont typeface="Arial"/>
              <a:buChar char="•"/>
            </a:pPr>
            <a:r>
              <a:rPr lang="en-US" sz="3181">
                <a:solidFill>
                  <a:srgbClr val="000000"/>
                </a:solidFill>
                <a:latin typeface="Helvetica"/>
                <a:ea typeface="Helvetica"/>
                <a:cs typeface="Helvetica"/>
                <a:sym typeface="Helvetica"/>
              </a:rPr>
              <a:t>Making sure information is easily accessible and available</a:t>
            </a:r>
          </a:p>
          <a:p>
            <a:pPr algn="l">
              <a:lnSpc>
                <a:spcPts val="4454"/>
              </a:lnSpc>
              <a:spcBef>
                <a:spcPct val="0"/>
              </a:spcBef>
            </a:pPr>
            <a:r>
              <a:rPr lang="en-US" sz="3181">
                <a:solidFill>
                  <a:srgbClr val="000000"/>
                </a:solidFill>
                <a:latin typeface="Helvetica"/>
                <a:ea typeface="Helvetica"/>
                <a:cs typeface="Helvetica"/>
                <a:sym typeface="Helvetica"/>
              </a:rPr>
              <a:t>These have to be reviewed regularly to see if any adjustments or modifications need to be made as well as updating for any new best practice guidelines.</a:t>
            </a:r>
          </a:p>
        </p:txBody>
      </p:sp>
      <p:grpSp>
        <p:nvGrpSpPr>
          <p:cNvPr name="Group 11" id="11"/>
          <p:cNvGrpSpPr/>
          <p:nvPr/>
        </p:nvGrpSpPr>
        <p:grpSpPr>
          <a:xfrm rot="0">
            <a:off x="6511237" y="891520"/>
            <a:ext cx="6406943" cy="1800225"/>
            <a:chOff x="0" y="0"/>
            <a:chExt cx="8542591" cy="2400300"/>
          </a:xfrm>
        </p:grpSpPr>
        <p:sp>
          <p:nvSpPr>
            <p:cNvPr name="TextBox 12" id="12"/>
            <p:cNvSpPr txBox="true"/>
            <p:nvPr/>
          </p:nvSpPr>
          <p:spPr>
            <a:xfrm rot="0">
              <a:off x="0" y="-28575"/>
              <a:ext cx="7517640" cy="2428875"/>
            </a:xfrm>
            <a:prstGeom prst="rect">
              <a:avLst/>
            </a:prstGeom>
          </p:spPr>
          <p:txBody>
            <a:bodyPr anchor="t" rtlCol="false" tIns="0" lIns="0" bIns="0" rIns="0">
              <a:spAutoFit/>
            </a:bodyPr>
            <a:lstStyle/>
            <a:p>
              <a:pPr algn="l">
                <a:lnSpc>
                  <a:spcPts val="4958"/>
                </a:lnSpc>
              </a:pPr>
              <a:r>
                <a:rPr lang="en-US" sz="4132" b="true">
                  <a:solidFill>
                    <a:srgbClr val="7C67A0"/>
                  </a:solidFill>
                  <a:latin typeface="Helvetica Bold"/>
                  <a:ea typeface="Helvetica Bold"/>
                  <a:cs typeface="Helvetica Bold"/>
                  <a:sym typeface="Helvetica Bold"/>
                </a:rPr>
                <a:t>Equality Act 2010</a:t>
              </a:r>
            </a:p>
            <a:p>
              <a:pPr algn="l">
                <a:lnSpc>
                  <a:spcPts val="9296"/>
                </a:lnSpc>
              </a:pPr>
              <a:r>
                <a:rPr lang="en-US" sz="7747" b="true">
                  <a:solidFill>
                    <a:srgbClr val="614989"/>
                  </a:solidFill>
                  <a:latin typeface="Helvetica Bold"/>
                  <a:ea typeface="Helvetica Bold"/>
                  <a:cs typeface="Helvetica Bold"/>
                  <a:sym typeface="Helvetica Bold"/>
                </a:rPr>
                <a:t>Education</a:t>
              </a:r>
            </a:p>
          </p:txBody>
        </p:sp>
        <p:sp>
          <p:nvSpPr>
            <p:cNvPr name="TextBox 13" id="13"/>
            <p:cNvSpPr txBox="true"/>
            <p:nvPr/>
          </p:nvSpPr>
          <p:spPr>
            <a:xfrm rot="0">
              <a:off x="6492688" y="1533646"/>
              <a:ext cx="2049903" cy="450850"/>
            </a:xfrm>
            <a:prstGeom prst="rect">
              <a:avLst/>
            </a:prstGeom>
          </p:spPr>
          <p:txBody>
            <a:bodyPr anchor="t" rtlCol="false" tIns="0" lIns="0" bIns="0" rIns="0">
              <a:spAutoFit/>
            </a:bodyPr>
            <a:lstStyle/>
            <a:p>
              <a:pPr algn="l">
                <a:lnSpc>
                  <a:spcPts val="2586"/>
                </a:lnSpc>
              </a:pPr>
              <a:r>
                <a:rPr lang="en-US" b="true" sz="2155" i="true">
                  <a:solidFill>
                    <a:srgbClr val="9D8FC0"/>
                  </a:solidFill>
                  <a:latin typeface="Helvetica Bold Italics"/>
                  <a:ea typeface="Helvetica Bold Italics"/>
                  <a:cs typeface="Helvetica Bold Italics"/>
                  <a:sym typeface="Helvetica Bold Italics"/>
                </a:rPr>
                <a:t>cont.</a:t>
              </a:r>
            </a:p>
          </p:txBody>
        </p:sp>
      </p:grpSp>
      <p:sp>
        <p:nvSpPr>
          <p:cNvPr name="TextBox 14" id="14"/>
          <p:cNvSpPr txBox="true"/>
          <p:nvPr/>
        </p:nvSpPr>
        <p:spPr>
          <a:xfrm rot="0">
            <a:off x="6511237" y="9240711"/>
            <a:ext cx="5267618" cy="300191"/>
          </a:xfrm>
          <a:prstGeom prst="rect">
            <a:avLst/>
          </a:prstGeom>
        </p:spPr>
        <p:txBody>
          <a:bodyPr anchor="t" rtlCol="false" tIns="0" lIns="0" bIns="0" rIns="0">
            <a:spAutoFit/>
          </a:bodyPr>
          <a:lstStyle/>
          <a:p>
            <a:pPr algn="l">
              <a:lnSpc>
                <a:spcPts val="2354"/>
              </a:lnSpc>
              <a:spcBef>
                <a:spcPct val="0"/>
              </a:spcBef>
            </a:pPr>
            <a:r>
              <a:rPr lang="en-US" sz="1681" i="true">
                <a:solidFill>
                  <a:srgbClr val="7C67A0"/>
                </a:solidFill>
                <a:latin typeface="Helvetica Italics"/>
                <a:ea typeface="Helvetica Italics"/>
                <a:cs typeface="Helvetica Italics"/>
                <a:sym typeface="Helvetica Italics"/>
              </a:rPr>
              <a:t>(Department for Education, 2014, Educating Settings)</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6324092" y="8571577"/>
            <a:ext cx="1216934" cy="1195825"/>
            <a:chOff x="0" y="0"/>
            <a:chExt cx="1622578" cy="1594433"/>
          </a:xfrm>
        </p:grpSpPr>
        <p:grpSp>
          <p:nvGrpSpPr>
            <p:cNvPr name="Group 3" id="3"/>
            <p:cNvGrpSpPr/>
            <p:nvPr/>
          </p:nvGrpSpPr>
          <p:grpSpPr>
            <a:xfrm rot="0">
              <a:off x="0" y="0"/>
              <a:ext cx="1622578" cy="1594433"/>
              <a:chOff x="0" y="0"/>
              <a:chExt cx="786813" cy="773165"/>
            </a:xfrm>
          </p:grpSpPr>
          <p:sp>
            <p:nvSpPr>
              <p:cNvPr name="Freeform 4" id="4"/>
              <p:cNvSpPr/>
              <p:nvPr/>
            </p:nvSpPr>
            <p:spPr>
              <a:xfrm flipH="false" flipV="false" rot="0">
                <a:off x="0" y="0"/>
                <a:ext cx="786813" cy="773165"/>
              </a:xfrm>
              <a:custGeom>
                <a:avLst/>
                <a:gdLst/>
                <a:ahLst/>
                <a:cxnLst/>
                <a:rect r="r" b="b" t="t" l="l"/>
                <a:pathLst>
                  <a:path h="773165" w="786813">
                    <a:moveTo>
                      <a:pt x="393406" y="0"/>
                    </a:moveTo>
                    <a:cubicBezTo>
                      <a:pt x="176134" y="0"/>
                      <a:pt x="0" y="173079"/>
                      <a:pt x="0" y="386582"/>
                    </a:cubicBezTo>
                    <a:cubicBezTo>
                      <a:pt x="0" y="600086"/>
                      <a:pt x="176134" y="773165"/>
                      <a:pt x="393406" y="773165"/>
                    </a:cubicBezTo>
                    <a:cubicBezTo>
                      <a:pt x="610679" y="773165"/>
                      <a:pt x="786813" y="600086"/>
                      <a:pt x="786813" y="386582"/>
                    </a:cubicBezTo>
                    <a:cubicBezTo>
                      <a:pt x="786813" y="173079"/>
                      <a:pt x="610679" y="0"/>
                      <a:pt x="393406" y="0"/>
                    </a:cubicBezTo>
                    <a:close/>
                  </a:path>
                </a:pathLst>
              </a:custGeom>
              <a:solidFill>
                <a:srgbClr val="877794"/>
              </a:solidFill>
            </p:spPr>
          </p:sp>
          <p:sp>
            <p:nvSpPr>
              <p:cNvPr name="TextBox 5" id="5"/>
              <p:cNvSpPr txBox="true"/>
              <p:nvPr/>
            </p:nvSpPr>
            <p:spPr>
              <a:xfrm>
                <a:off x="73764" y="24859"/>
                <a:ext cx="639285" cy="675821"/>
              </a:xfrm>
              <a:prstGeom prst="rect">
                <a:avLst/>
              </a:prstGeom>
            </p:spPr>
            <p:txBody>
              <a:bodyPr anchor="ctr" rtlCol="false" tIns="50800" lIns="50800" bIns="50800" rIns="50800"/>
              <a:lstStyle/>
              <a:p>
                <a:pPr algn="ctr">
                  <a:lnSpc>
                    <a:spcPts val="2554"/>
                  </a:lnSpc>
                </a:pPr>
              </a:p>
            </p:txBody>
          </p:sp>
        </p:grpSp>
        <p:sp>
          <p:nvSpPr>
            <p:cNvPr name="TextBox 6" id="6"/>
            <p:cNvSpPr txBox="true"/>
            <p:nvPr/>
          </p:nvSpPr>
          <p:spPr>
            <a:xfrm rot="0">
              <a:off x="356621" y="680018"/>
              <a:ext cx="909336" cy="215347"/>
            </a:xfrm>
            <a:prstGeom prst="rect">
              <a:avLst/>
            </a:prstGeom>
          </p:spPr>
          <p:txBody>
            <a:bodyPr anchor="t" rtlCol="false" tIns="0" lIns="0" bIns="0" rIns="0">
              <a:spAutoFit/>
            </a:bodyPr>
            <a:lstStyle/>
            <a:p>
              <a:pPr algn="ctr">
                <a:lnSpc>
                  <a:spcPts val="1359"/>
                </a:lnSpc>
                <a:spcBef>
                  <a:spcPct val="0"/>
                </a:spcBef>
              </a:pPr>
              <a:r>
                <a:rPr lang="en-US" b="true" sz="971">
                  <a:solidFill>
                    <a:srgbClr val="FFFFFF"/>
                  </a:solidFill>
                  <a:latin typeface="OpenDyslexic Bold"/>
                  <a:ea typeface="OpenDyslexic Bold"/>
                  <a:cs typeface="OpenDyslexic Bold"/>
                  <a:sym typeface="OpenDyslexic Bold"/>
                </a:rPr>
                <a:t>AbleOTUK</a:t>
              </a:r>
            </a:p>
          </p:txBody>
        </p:sp>
        <p:sp>
          <p:nvSpPr>
            <p:cNvPr name="TextBox 7" id="7"/>
            <p:cNvSpPr txBox="true"/>
            <p:nvPr/>
          </p:nvSpPr>
          <p:spPr>
            <a:xfrm rot="0">
              <a:off x="151208" y="115157"/>
              <a:ext cx="1320162" cy="558678"/>
            </a:xfrm>
            <a:prstGeom prst="rect">
              <a:avLst/>
            </a:prstGeom>
          </p:spPr>
          <p:txBody>
            <a:bodyPr anchor="t" rtlCol="false" tIns="0" lIns="0" bIns="0" rIns="0">
              <a:spAutoFit/>
            </a:bodyPr>
            <a:lstStyle/>
            <a:p>
              <a:pPr algn="ctr">
                <a:lnSpc>
                  <a:spcPts val="990"/>
                </a:lnSpc>
                <a:spcBef>
                  <a:spcPct val="0"/>
                </a:spcBef>
              </a:pPr>
              <a:r>
                <a:rPr lang="en-US" b="true" sz="707" spc="219">
                  <a:solidFill>
                    <a:srgbClr val="FFFFFF"/>
                  </a:solidFill>
                  <a:latin typeface="Open Sans Medium"/>
                  <a:ea typeface="Open Sans Medium"/>
                  <a:cs typeface="Open Sans Medium"/>
                  <a:sym typeface="Open Sans Medium"/>
                </a:rPr>
                <a:t>LIVED EXPERIENCE</a:t>
              </a:r>
            </a:p>
          </p:txBody>
        </p:sp>
        <p:sp>
          <p:nvSpPr>
            <p:cNvPr name="TextBox 8" id="8"/>
            <p:cNvSpPr txBox="true"/>
            <p:nvPr/>
          </p:nvSpPr>
          <p:spPr>
            <a:xfrm rot="0">
              <a:off x="143486" y="887922"/>
              <a:ext cx="1335607" cy="583096"/>
            </a:xfrm>
            <a:prstGeom prst="rect">
              <a:avLst/>
            </a:prstGeom>
          </p:spPr>
          <p:txBody>
            <a:bodyPr anchor="t" rtlCol="false" tIns="0" lIns="0" bIns="0" rIns="0">
              <a:spAutoFit/>
            </a:bodyPr>
            <a:lstStyle/>
            <a:p>
              <a:pPr algn="ctr">
                <a:lnSpc>
                  <a:spcPts val="990"/>
                </a:lnSpc>
                <a:spcBef>
                  <a:spcPct val="0"/>
                </a:spcBef>
              </a:pPr>
              <a:r>
                <a:rPr lang="en-US" b="true" sz="707" spc="219">
                  <a:solidFill>
                    <a:srgbClr val="FFFFFF"/>
                  </a:solidFill>
                  <a:latin typeface="Open Sans Medium"/>
                  <a:ea typeface="Open Sans Medium"/>
                  <a:cs typeface="Open Sans Medium"/>
                  <a:sym typeface="Open Sans Medium"/>
                </a:rPr>
                <a:t>ASSET &amp; STRENGTH</a:t>
              </a:r>
            </a:p>
          </p:txBody>
        </p:sp>
      </p:grpSp>
      <p:sp>
        <p:nvSpPr>
          <p:cNvPr name="TextBox 9" id="9"/>
          <p:cNvSpPr txBox="true"/>
          <p:nvPr/>
        </p:nvSpPr>
        <p:spPr>
          <a:xfrm rot="0">
            <a:off x="5683099" y="3548329"/>
            <a:ext cx="9170445" cy="5231602"/>
          </a:xfrm>
          <a:prstGeom prst="rect">
            <a:avLst/>
          </a:prstGeom>
        </p:spPr>
        <p:txBody>
          <a:bodyPr anchor="t" rtlCol="false" tIns="0" lIns="0" bIns="0" rIns="0">
            <a:spAutoFit/>
          </a:bodyPr>
          <a:lstStyle/>
          <a:p>
            <a:pPr algn="l">
              <a:lnSpc>
                <a:spcPts val="4594"/>
              </a:lnSpc>
            </a:pPr>
            <a:r>
              <a:rPr lang="en-US" sz="3281">
                <a:solidFill>
                  <a:srgbClr val="000000"/>
                </a:solidFill>
                <a:latin typeface="Helvetica"/>
                <a:ea typeface="Helvetica"/>
                <a:cs typeface="Helvetica"/>
                <a:sym typeface="Helvetica"/>
              </a:rPr>
              <a:t>Employers </a:t>
            </a:r>
            <a:r>
              <a:rPr lang="en-US" sz="3281" b="true">
                <a:solidFill>
                  <a:srgbClr val="000000"/>
                </a:solidFill>
                <a:latin typeface="Helvetica Bold"/>
                <a:ea typeface="Helvetica Bold"/>
                <a:cs typeface="Helvetica Bold"/>
                <a:sym typeface="Helvetica Bold"/>
              </a:rPr>
              <a:t>cannot</a:t>
            </a:r>
            <a:r>
              <a:rPr lang="en-US" sz="3281">
                <a:solidFill>
                  <a:srgbClr val="000000"/>
                </a:solidFill>
                <a:latin typeface="Helvetica"/>
                <a:ea typeface="Helvetica"/>
                <a:cs typeface="Helvetica"/>
                <a:sym typeface="Helvetica"/>
              </a:rPr>
              <a:t> discriminate against disabled people when it comes to:</a:t>
            </a:r>
          </a:p>
          <a:p>
            <a:pPr algn="l" marL="708461" indent="-354230" lvl="1">
              <a:lnSpc>
                <a:spcPts val="4594"/>
              </a:lnSpc>
              <a:buFont typeface="Arial"/>
              <a:buChar char="•"/>
            </a:pPr>
            <a:r>
              <a:rPr lang="en-US" sz="3281">
                <a:solidFill>
                  <a:srgbClr val="000000"/>
                </a:solidFill>
                <a:latin typeface="Helvetica"/>
                <a:ea typeface="Helvetica"/>
                <a:cs typeface="Helvetica"/>
                <a:sym typeface="Helvetica"/>
              </a:rPr>
              <a:t>Application forms</a:t>
            </a:r>
          </a:p>
          <a:p>
            <a:pPr algn="l" marL="708461" indent="-354230" lvl="1">
              <a:lnSpc>
                <a:spcPts val="4594"/>
              </a:lnSpc>
              <a:buFont typeface="Arial"/>
              <a:buChar char="•"/>
            </a:pPr>
            <a:r>
              <a:rPr lang="en-US" sz="3281">
                <a:solidFill>
                  <a:srgbClr val="000000"/>
                </a:solidFill>
                <a:latin typeface="Helvetica"/>
                <a:ea typeface="Helvetica"/>
                <a:cs typeface="Helvetica"/>
                <a:sym typeface="Helvetica"/>
              </a:rPr>
              <a:t>Interview arrangements</a:t>
            </a:r>
          </a:p>
          <a:p>
            <a:pPr algn="l" marL="708461" indent="-354230" lvl="1">
              <a:lnSpc>
                <a:spcPts val="4594"/>
              </a:lnSpc>
              <a:buFont typeface="Arial"/>
              <a:buChar char="•"/>
            </a:pPr>
            <a:r>
              <a:rPr lang="en-US" sz="3281">
                <a:solidFill>
                  <a:srgbClr val="000000"/>
                </a:solidFill>
                <a:latin typeface="Helvetica"/>
                <a:ea typeface="Helvetica"/>
                <a:cs typeface="Helvetica"/>
                <a:sym typeface="Helvetica"/>
              </a:rPr>
              <a:t>Job offers</a:t>
            </a:r>
          </a:p>
          <a:p>
            <a:pPr algn="l" marL="708461" indent="-354230" lvl="1">
              <a:lnSpc>
                <a:spcPts val="4594"/>
              </a:lnSpc>
              <a:buFont typeface="Arial"/>
              <a:buChar char="•"/>
            </a:pPr>
            <a:r>
              <a:rPr lang="en-US" sz="3281">
                <a:solidFill>
                  <a:srgbClr val="000000"/>
                </a:solidFill>
                <a:latin typeface="Helvetica"/>
                <a:ea typeface="Helvetica"/>
                <a:cs typeface="Helvetica"/>
                <a:sym typeface="Helvetica"/>
              </a:rPr>
              <a:t>Aptitude of proficency tests</a:t>
            </a:r>
          </a:p>
          <a:p>
            <a:pPr algn="l" marL="708461" indent="-354230" lvl="1">
              <a:lnSpc>
                <a:spcPts val="4594"/>
              </a:lnSpc>
              <a:buFont typeface="Arial"/>
              <a:buChar char="•"/>
            </a:pPr>
            <a:r>
              <a:rPr lang="en-US" sz="3281">
                <a:solidFill>
                  <a:srgbClr val="000000"/>
                </a:solidFill>
                <a:latin typeface="Helvetica"/>
                <a:ea typeface="Helvetica"/>
                <a:cs typeface="Helvetica"/>
                <a:sym typeface="Helvetica"/>
              </a:rPr>
              <a:t>Terms of employment, including pay</a:t>
            </a:r>
          </a:p>
          <a:p>
            <a:pPr algn="l" marL="708461" indent="-354230" lvl="1">
              <a:lnSpc>
                <a:spcPts val="4594"/>
              </a:lnSpc>
              <a:buFont typeface="Arial"/>
              <a:buChar char="•"/>
            </a:pPr>
            <a:r>
              <a:rPr lang="en-US" sz="3281">
                <a:solidFill>
                  <a:srgbClr val="000000"/>
                </a:solidFill>
                <a:latin typeface="Helvetica"/>
                <a:ea typeface="Helvetica"/>
                <a:cs typeface="Helvetica"/>
                <a:sym typeface="Helvetica"/>
              </a:rPr>
              <a:t>Promotion, transfer or training opportunities</a:t>
            </a:r>
          </a:p>
          <a:p>
            <a:pPr algn="l" marL="708461" indent="-354230" lvl="1">
              <a:lnSpc>
                <a:spcPts val="4594"/>
              </a:lnSpc>
              <a:spcBef>
                <a:spcPct val="0"/>
              </a:spcBef>
              <a:buFont typeface="Arial"/>
              <a:buChar char="•"/>
            </a:pPr>
            <a:r>
              <a:rPr lang="en-US" sz="3281">
                <a:solidFill>
                  <a:srgbClr val="000000"/>
                </a:solidFill>
                <a:latin typeface="Helvetica"/>
                <a:ea typeface="Helvetica"/>
                <a:cs typeface="Helvetica"/>
                <a:sym typeface="Helvetica"/>
              </a:rPr>
              <a:t>Disciplines and grievances</a:t>
            </a:r>
          </a:p>
        </p:txBody>
      </p:sp>
      <p:sp>
        <p:nvSpPr>
          <p:cNvPr name="TextBox 10" id="10"/>
          <p:cNvSpPr txBox="true"/>
          <p:nvPr/>
        </p:nvSpPr>
        <p:spPr>
          <a:xfrm rot="0">
            <a:off x="5683099" y="1330415"/>
            <a:ext cx="9291604" cy="1828800"/>
          </a:xfrm>
          <a:prstGeom prst="rect">
            <a:avLst/>
          </a:prstGeom>
        </p:spPr>
        <p:txBody>
          <a:bodyPr anchor="t" rtlCol="false" tIns="0" lIns="0" bIns="0" rIns="0">
            <a:spAutoFit/>
          </a:bodyPr>
          <a:lstStyle/>
          <a:p>
            <a:pPr algn="l">
              <a:lnSpc>
                <a:spcPts val="4958"/>
              </a:lnSpc>
            </a:pPr>
            <a:r>
              <a:rPr lang="en-US" sz="4132" b="true">
                <a:solidFill>
                  <a:srgbClr val="7C67A0"/>
                </a:solidFill>
                <a:latin typeface="Helvetica Bold"/>
                <a:ea typeface="Helvetica Bold"/>
                <a:cs typeface="Helvetica Bold"/>
                <a:sym typeface="Helvetica Bold"/>
              </a:rPr>
              <a:t>Equality Act 2010</a:t>
            </a:r>
          </a:p>
          <a:p>
            <a:pPr algn="l">
              <a:lnSpc>
                <a:spcPts val="9296"/>
              </a:lnSpc>
            </a:pPr>
            <a:r>
              <a:rPr lang="en-US" sz="7747" b="true">
                <a:solidFill>
                  <a:srgbClr val="614989"/>
                </a:solidFill>
                <a:latin typeface="Helvetica Bold"/>
                <a:ea typeface="Helvetica Bold"/>
                <a:cs typeface="Helvetica Bold"/>
                <a:sym typeface="Helvetica Bold"/>
              </a:rPr>
              <a:t>Workplace Settings</a:t>
            </a:r>
          </a:p>
        </p:txBody>
      </p:sp>
      <p:sp>
        <p:nvSpPr>
          <p:cNvPr name="Freeform 11" id="11"/>
          <p:cNvSpPr/>
          <p:nvPr/>
        </p:nvSpPr>
        <p:spPr>
          <a:xfrm flipH="false" flipV="false" rot="0">
            <a:off x="0" y="-18916"/>
            <a:ext cx="4574237" cy="10305916"/>
          </a:xfrm>
          <a:custGeom>
            <a:avLst/>
            <a:gdLst/>
            <a:ahLst/>
            <a:cxnLst/>
            <a:rect r="r" b="b" t="t" l="l"/>
            <a:pathLst>
              <a:path h="10305916" w="4574237">
                <a:moveTo>
                  <a:pt x="0" y="0"/>
                </a:moveTo>
                <a:lnTo>
                  <a:pt x="4574237" y="0"/>
                </a:lnTo>
                <a:lnTo>
                  <a:pt x="4574237" y="10305916"/>
                </a:lnTo>
                <a:lnTo>
                  <a:pt x="0" y="10305916"/>
                </a:lnTo>
                <a:lnTo>
                  <a:pt x="0" y="0"/>
                </a:lnTo>
                <a:close/>
              </a:path>
            </a:pathLst>
          </a:custGeom>
          <a:blipFill>
            <a:blip r:embed="rId3"/>
            <a:stretch>
              <a:fillRect l="-92141" t="0" r="-146024" b="0"/>
            </a:stretch>
          </a:blipFill>
        </p:spPr>
      </p:sp>
    </p:spTree>
  </p:cSld>
  <p:clrMapOvr>
    <a:masterClrMapping/>
  </p:clrMapOvr>
</p:sld>
</file>

<file path=ppt/slides/slide9.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0">
            <a:off x="16324092" y="8571577"/>
            <a:ext cx="1216934" cy="1195825"/>
            <a:chOff x="0" y="0"/>
            <a:chExt cx="1622578" cy="1594433"/>
          </a:xfrm>
        </p:grpSpPr>
        <p:grpSp>
          <p:nvGrpSpPr>
            <p:cNvPr name="Group 3" id="3"/>
            <p:cNvGrpSpPr/>
            <p:nvPr/>
          </p:nvGrpSpPr>
          <p:grpSpPr>
            <a:xfrm rot="0">
              <a:off x="0" y="0"/>
              <a:ext cx="1622578" cy="1594433"/>
              <a:chOff x="0" y="0"/>
              <a:chExt cx="786813" cy="773165"/>
            </a:xfrm>
          </p:grpSpPr>
          <p:sp>
            <p:nvSpPr>
              <p:cNvPr name="Freeform 4" id="4"/>
              <p:cNvSpPr/>
              <p:nvPr/>
            </p:nvSpPr>
            <p:spPr>
              <a:xfrm flipH="false" flipV="false" rot="0">
                <a:off x="0" y="0"/>
                <a:ext cx="786813" cy="773165"/>
              </a:xfrm>
              <a:custGeom>
                <a:avLst/>
                <a:gdLst/>
                <a:ahLst/>
                <a:cxnLst/>
                <a:rect r="r" b="b" t="t" l="l"/>
                <a:pathLst>
                  <a:path h="773165" w="786813">
                    <a:moveTo>
                      <a:pt x="393406" y="0"/>
                    </a:moveTo>
                    <a:cubicBezTo>
                      <a:pt x="176134" y="0"/>
                      <a:pt x="0" y="173079"/>
                      <a:pt x="0" y="386582"/>
                    </a:cubicBezTo>
                    <a:cubicBezTo>
                      <a:pt x="0" y="600086"/>
                      <a:pt x="176134" y="773165"/>
                      <a:pt x="393406" y="773165"/>
                    </a:cubicBezTo>
                    <a:cubicBezTo>
                      <a:pt x="610679" y="773165"/>
                      <a:pt x="786813" y="600086"/>
                      <a:pt x="786813" y="386582"/>
                    </a:cubicBezTo>
                    <a:cubicBezTo>
                      <a:pt x="786813" y="173079"/>
                      <a:pt x="610679" y="0"/>
                      <a:pt x="393406" y="0"/>
                    </a:cubicBezTo>
                    <a:close/>
                  </a:path>
                </a:pathLst>
              </a:custGeom>
              <a:solidFill>
                <a:srgbClr val="877794"/>
              </a:solidFill>
            </p:spPr>
          </p:sp>
          <p:sp>
            <p:nvSpPr>
              <p:cNvPr name="TextBox 5" id="5"/>
              <p:cNvSpPr txBox="true"/>
              <p:nvPr/>
            </p:nvSpPr>
            <p:spPr>
              <a:xfrm>
                <a:off x="73764" y="24859"/>
                <a:ext cx="639285" cy="675821"/>
              </a:xfrm>
              <a:prstGeom prst="rect">
                <a:avLst/>
              </a:prstGeom>
            </p:spPr>
            <p:txBody>
              <a:bodyPr anchor="ctr" rtlCol="false" tIns="50800" lIns="50800" bIns="50800" rIns="50800"/>
              <a:lstStyle/>
              <a:p>
                <a:pPr algn="ctr">
                  <a:lnSpc>
                    <a:spcPts val="2554"/>
                  </a:lnSpc>
                </a:pPr>
              </a:p>
            </p:txBody>
          </p:sp>
        </p:grpSp>
        <p:sp>
          <p:nvSpPr>
            <p:cNvPr name="TextBox 6" id="6"/>
            <p:cNvSpPr txBox="true"/>
            <p:nvPr/>
          </p:nvSpPr>
          <p:spPr>
            <a:xfrm rot="0">
              <a:off x="356621" y="680018"/>
              <a:ext cx="909336" cy="215347"/>
            </a:xfrm>
            <a:prstGeom prst="rect">
              <a:avLst/>
            </a:prstGeom>
          </p:spPr>
          <p:txBody>
            <a:bodyPr anchor="t" rtlCol="false" tIns="0" lIns="0" bIns="0" rIns="0">
              <a:spAutoFit/>
            </a:bodyPr>
            <a:lstStyle/>
            <a:p>
              <a:pPr algn="ctr">
                <a:lnSpc>
                  <a:spcPts val="1359"/>
                </a:lnSpc>
                <a:spcBef>
                  <a:spcPct val="0"/>
                </a:spcBef>
              </a:pPr>
              <a:r>
                <a:rPr lang="en-US" b="true" sz="971">
                  <a:solidFill>
                    <a:srgbClr val="FFFFFF"/>
                  </a:solidFill>
                  <a:latin typeface="OpenDyslexic Bold"/>
                  <a:ea typeface="OpenDyslexic Bold"/>
                  <a:cs typeface="OpenDyslexic Bold"/>
                  <a:sym typeface="OpenDyslexic Bold"/>
                </a:rPr>
                <a:t>AbleOTUK</a:t>
              </a:r>
            </a:p>
          </p:txBody>
        </p:sp>
        <p:sp>
          <p:nvSpPr>
            <p:cNvPr name="TextBox 7" id="7"/>
            <p:cNvSpPr txBox="true"/>
            <p:nvPr/>
          </p:nvSpPr>
          <p:spPr>
            <a:xfrm rot="0">
              <a:off x="151208" y="115157"/>
              <a:ext cx="1320162" cy="558678"/>
            </a:xfrm>
            <a:prstGeom prst="rect">
              <a:avLst/>
            </a:prstGeom>
          </p:spPr>
          <p:txBody>
            <a:bodyPr anchor="t" rtlCol="false" tIns="0" lIns="0" bIns="0" rIns="0">
              <a:spAutoFit/>
            </a:bodyPr>
            <a:lstStyle/>
            <a:p>
              <a:pPr algn="ctr">
                <a:lnSpc>
                  <a:spcPts val="990"/>
                </a:lnSpc>
                <a:spcBef>
                  <a:spcPct val="0"/>
                </a:spcBef>
              </a:pPr>
              <a:r>
                <a:rPr lang="en-US" b="true" sz="707" spc="219">
                  <a:solidFill>
                    <a:srgbClr val="FFFFFF"/>
                  </a:solidFill>
                  <a:latin typeface="Open Sans Medium"/>
                  <a:ea typeface="Open Sans Medium"/>
                  <a:cs typeface="Open Sans Medium"/>
                  <a:sym typeface="Open Sans Medium"/>
                </a:rPr>
                <a:t>LIVED EXPERIENCE</a:t>
              </a:r>
            </a:p>
          </p:txBody>
        </p:sp>
        <p:sp>
          <p:nvSpPr>
            <p:cNvPr name="TextBox 8" id="8"/>
            <p:cNvSpPr txBox="true"/>
            <p:nvPr/>
          </p:nvSpPr>
          <p:spPr>
            <a:xfrm rot="0">
              <a:off x="143486" y="887922"/>
              <a:ext cx="1335607" cy="583096"/>
            </a:xfrm>
            <a:prstGeom prst="rect">
              <a:avLst/>
            </a:prstGeom>
          </p:spPr>
          <p:txBody>
            <a:bodyPr anchor="t" rtlCol="false" tIns="0" lIns="0" bIns="0" rIns="0">
              <a:spAutoFit/>
            </a:bodyPr>
            <a:lstStyle/>
            <a:p>
              <a:pPr algn="ctr">
                <a:lnSpc>
                  <a:spcPts val="990"/>
                </a:lnSpc>
                <a:spcBef>
                  <a:spcPct val="0"/>
                </a:spcBef>
              </a:pPr>
              <a:r>
                <a:rPr lang="en-US" b="true" sz="707" spc="219">
                  <a:solidFill>
                    <a:srgbClr val="FFFFFF"/>
                  </a:solidFill>
                  <a:latin typeface="Open Sans Medium"/>
                  <a:ea typeface="Open Sans Medium"/>
                  <a:cs typeface="Open Sans Medium"/>
                  <a:sym typeface="Open Sans Medium"/>
                </a:rPr>
                <a:t>ASSET &amp; STRENGTH</a:t>
              </a:r>
            </a:p>
          </p:txBody>
        </p:sp>
      </p:grpSp>
      <p:grpSp>
        <p:nvGrpSpPr>
          <p:cNvPr name="Group 9" id="9"/>
          <p:cNvGrpSpPr/>
          <p:nvPr/>
        </p:nvGrpSpPr>
        <p:grpSpPr>
          <a:xfrm rot="0">
            <a:off x="0" y="-91698"/>
            <a:ext cx="1028700" cy="10470396"/>
            <a:chOff x="0" y="0"/>
            <a:chExt cx="270933" cy="2757635"/>
          </a:xfrm>
        </p:grpSpPr>
        <p:sp>
          <p:nvSpPr>
            <p:cNvPr name="Freeform 10" id="10"/>
            <p:cNvSpPr/>
            <p:nvPr/>
          </p:nvSpPr>
          <p:spPr>
            <a:xfrm flipH="false" flipV="false" rot="0">
              <a:off x="0" y="0"/>
              <a:ext cx="270933" cy="2757635"/>
            </a:xfrm>
            <a:custGeom>
              <a:avLst/>
              <a:gdLst/>
              <a:ahLst/>
              <a:cxnLst/>
              <a:rect r="r" b="b" t="t" l="l"/>
              <a:pathLst>
                <a:path h="2757635" w="270933">
                  <a:moveTo>
                    <a:pt x="0" y="0"/>
                  </a:moveTo>
                  <a:lnTo>
                    <a:pt x="270933" y="0"/>
                  </a:lnTo>
                  <a:lnTo>
                    <a:pt x="270933" y="2757635"/>
                  </a:lnTo>
                  <a:lnTo>
                    <a:pt x="0" y="2757635"/>
                  </a:lnTo>
                  <a:close/>
                </a:path>
              </a:pathLst>
            </a:custGeom>
            <a:solidFill>
              <a:srgbClr val="D2C2EC"/>
            </a:solidFill>
          </p:spPr>
        </p:sp>
        <p:sp>
          <p:nvSpPr>
            <p:cNvPr name="TextBox 11" id="11"/>
            <p:cNvSpPr txBox="true"/>
            <p:nvPr/>
          </p:nvSpPr>
          <p:spPr>
            <a:xfrm>
              <a:off x="0" y="-38100"/>
              <a:ext cx="270933" cy="2795735"/>
            </a:xfrm>
            <a:prstGeom prst="rect">
              <a:avLst/>
            </a:prstGeom>
          </p:spPr>
          <p:txBody>
            <a:bodyPr anchor="ctr" rtlCol="false" tIns="50800" lIns="50800" bIns="50800" rIns="50800"/>
            <a:lstStyle/>
            <a:p>
              <a:pPr algn="ctr">
                <a:lnSpc>
                  <a:spcPts val="2660"/>
                </a:lnSpc>
              </a:pPr>
            </a:p>
          </p:txBody>
        </p:sp>
      </p:grpSp>
      <p:sp>
        <p:nvSpPr>
          <p:cNvPr name="TextBox 12" id="12"/>
          <p:cNvSpPr txBox="true"/>
          <p:nvPr/>
        </p:nvSpPr>
        <p:spPr>
          <a:xfrm rot="0">
            <a:off x="2419853" y="1816089"/>
            <a:ext cx="5162016" cy="1828800"/>
          </a:xfrm>
          <a:prstGeom prst="rect">
            <a:avLst/>
          </a:prstGeom>
        </p:spPr>
        <p:txBody>
          <a:bodyPr anchor="t" rtlCol="false" tIns="0" lIns="0" bIns="0" rIns="0">
            <a:spAutoFit/>
          </a:bodyPr>
          <a:lstStyle/>
          <a:p>
            <a:pPr algn="l">
              <a:lnSpc>
                <a:spcPts val="4958"/>
              </a:lnSpc>
            </a:pPr>
            <a:r>
              <a:rPr lang="en-US" sz="4132" b="true">
                <a:solidFill>
                  <a:srgbClr val="7C67A0"/>
                </a:solidFill>
                <a:latin typeface="Helvetica Bold"/>
                <a:ea typeface="Helvetica Bold"/>
                <a:cs typeface="Helvetica Bold"/>
                <a:sym typeface="Helvetica Bold"/>
              </a:rPr>
              <a:t>Equality Act 2010</a:t>
            </a:r>
          </a:p>
          <a:p>
            <a:pPr algn="l">
              <a:lnSpc>
                <a:spcPts val="9296"/>
              </a:lnSpc>
            </a:pPr>
            <a:r>
              <a:rPr lang="en-US" sz="7747" b="true">
                <a:solidFill>
                  <a:srgbClr val="614989"/>
                </a:solidFill>
                <a:latin typeface="Helvetica Bold"/>
                <a:ea typeface="Helvetica Bold"/>
                <a:cs typeface="Helvetica Bold"/>
                <a:sym typeface="Helvetica Bold"/>
              </a:rPr>
              <a:t>Disclosure</a:t>
            </a:r>
          </a:p>
        </p:txBody>
      </p:sp>
      <p:sp>
        <p:nvSpPr>
          <p:cNvPr name="TextBox 13" id="13"/>
          <p:cNvSpPr txBox="true"/>
          <p:nvPr/>
        </p:nvSpPr>
        <p:spPr>
          <a:xfrm rot="0">
            <a:off x="11783688" y="1016388"/>
            <a:ext cx="5475612" cy="1599401"/>
          </a:xfrm>
          <a:prstGeom prst="rect">
            <a:avLst/>
          </a:prstGeom>
        </p:spPr>
        <p:txBody>
          <a:bodyPr anchor="t" rtlCol="false" tIns="0" lIns="0" bIns="0" rIns="0">
            <a:spAutoFit/>
          </a:bodyPr>
          <a:lstStyle/>
          <a:p>
            <a:pPr algn="l">
              <a:lnSpc>
                <a:spcPts val="3194"/>
              </a:lnSpc>
              <a:spcBef>
                <a:spcPct val="0"/>
              </a:spcBef>
            </a:pPr>
            <a:r>
              <a:rPr lang="en-US" sz="2281">
                <a:solidFill>
                  <a:srgbClr val="000000"/>
                </a:solidFill>
                <a:latin typeface="Helvetica"/>
                <a:ea typeface="Helvetica"/>
                <a:cs typeface="Helvetica"/>
                <a:sym typeface="Helvetica"/>
              </a:rPr>
              <a:t>An individual is not required to state their disability, but if they do, the employer is required to accommodate any reasonable adjustments.</a:t>
            </a:r>
          </a:p>
        </p:txBody>
      </p:sp>
      <p:sp>
        <p:nvSpPr>
          <p:cNvPr name="TextBox 14" id="14"/>
          <p:cNvSpPr txBox="true"/>
          <p:nvPr/>
        </p:nvSpPr>
        <p:spPr>
          <a:xfrm rot="0">
            <a:off x="2419853" y="4323458"/>
            <a:ext cx="13241346" cy="3891751"/>
          </a:xfrm>
          <a:prstGeom prst="rect">
            <a:avLst/>
          </a:prstGeom>
        </p:spPr>
        <p:txBody>
          <a:bodyPr anchor="t" rtlCol="false" tIns="0" lIns="0" bIns="0" rIns="0">
            <a:spAutoFit/>
          </a:bodyPr>
          <a:lstStyle/>
          <a:p>
            <a:pPr algn="l">
              <a:lnSpc>
                <a:spcPts val="3894"/>
              </a:lnSpc>
            </a:pPr>
            <a:r>
              <a:rPr lang="en-US" sz="2781">
                <a:solidFill>
                  <a:srgbClr val="000000"/>
                </a:solidFill>
                <a:latin typeface="Helvetica"/>
                <a:ea typeface="Helvetica"/>
                <a:cs typeface="Helvetica"/>
                <a:sym typeface="Helvetica"/>
              </a:rPr>
              <a:t>The employer must keep the employees disability confidential unless the individual has explicitly consented and had a discussion about what can be disclosed, who it can be shared with, and who will share the information.</a:t>
            </a:r>
          </a:p>
          <a:p>
            <a:pPr algn="l">
              <a:lnSpc>
                <a:spcPts val="3894"/>
              </a:lnSpc>
            </a:pPr>
          </a:p>
          <a:p>
            <a:pPr algn="l">
              <a:lnSpc>
                <a:spcPts val="3894"/>
              </a:lnSpc>
              <a:spcBef>
                <a:spcPct val="0"/>
              </a:spcBef>
            </a:pPr>
            <a:r>
              <a:rPr lang="en-US" sz="2781">
                <a:solidFill>
                  <a:srgbClr val="000000"/>
                </a:solidFill>
                <a:latin typeface="Helvetica"/>
                <a:ea typeface="Helvetica"/>
                <a:cs typeface="Helvetica"/>
                <a:sym typeface="Helvetica"/>
              </a:rPr>
              <a:t>An employer is legally allowed to ask if someone has a disability, but it is up to the individuals discretion if they wish to answer this. The employer may ask for this information to review their diversity, mitigate health and safety concerns or to ensure that there is no indirect discrimination in the hiring process.</a:t>
            </a:r>
          </a:p>
        </p:txBody>
      </p:sp>
      <p:sp>
        <p:nvSpPr>
          <p:cNvPr name="AutoShape 15" id="15"/>
          <p:cNvSpPr/>
          <p:nvPr/>
        </p:nvSpPr>
        <p:spPr>
          <a:xfrm>
            <a:off x="11355698" y="837686"/>
            <a:ext cx="0" cy="2013956"/>
          </a:xfrm>
          <a:prstGeom prst="line">
            <a:avLst/>
          </a:prstGeom>
          <a:ln cap="flat" w="38100">
            <a:solidFill>
              <a:srgbClr val="FFDE17"/>
            </a:solidFill>
            <a:prstDash val="solid"/>
            <a:headEnd type="none" len="sm" w="sm"/>
            <a:tailEnd type="none" len="sm" w="sm"/>
          </a:ln>
        </p:spPr>
      </p:sp>
    </p:spTree>
  </p:cSld>
  <p:clrMapOvr>
    <a:masterClrMapping/>
  </p:clrMapOvr>
</p:sld>
</file>

<file path=ppt/slides/slide10.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0">
            <a:off x="16324092" y="8571577"/>
            <a:ext cx="1216934" cy="1195825"/>
            <a:chOff x="0" y="0"/>
            <a:chExt cx="1622578" cy="1594433"/>
          </a:xfrm>
        </p:grpSpPr>
        <p:grpSp>
          <p:nvGrpSpPr>
            <p:cNvPr name="Group 3" id="3"/>
            <p:cNvGrpSpPr/>
            <p:nvPr/>
          </p:nvGrpSpPr>
          <p:grpSpPr>
            <a:xfrm rot="0">
              <a:off x="0" y="0"/>
              <a:ext cx="1622578" cy="1594433"/>
              <a:chOff x="0" y="0"/>
              <a:chExt cx="786813" cy="773165"/>
            </a:xfrm>
          </p:grpSpPr>
          <p:sp>
            <p:nvSpPr>
              <p:cNvPr name="Freeform 4" id="4"/>
              <p:cNvSpPr/>
              <p:nvPr/>
            </p:nvSpPr>
            <p:spPr>
              <a:xfrm flipH="false" flipV="false" rot="0">
                <a:off x="0" y="0"/>
                <a:ext cx="786813" cy="773165"/>
              </a:xfrm>
              <a:custGeom>
                <a:avLst/>
                <a:gdLst/>
                <a:ahLst/>
                <a:cxnLst/>
                <a:rect r="r" b="b" t="t" l="l"/>
                <a:pathLst>
                  <a:path h="773165" w="786813">
                    <a:moveTo>
                      <a:pt x="393406" y="0"/>
                    </a:moveTo>
                    <a:cubicBezTo>
                      <a:pt x="176134" y="0"/>
                      <a:pt x="0" y="173079"/>
                      <a:pt x="0" y="386582"/>
                    </a:cubicBezTo>
                    <a:cubicBezTo>
                      <a:pt x="0" y="600086"/>
                      <a:pt x="176134" y="773165"/>
                      <a:pt x="393406" y="773165"/>
                    </a:cubicBezTo>
                    <a:cubicBezTo>
                      <a:pt x="610679" y="773165"/>
                      <a:pt x="786813" y="600086"/>
                      <a:pt x="786813" y="386582"/>
                    </a:cubicBezTo>
                    <a:cubicBezTo>
                      <a:pt x="786813" y="173079"/>
                      <a:pt x="610679" y="0"/>
                      <a:pt x="393406" y="0"/>
                    </a:cubicBezTo>
                    <a:close/>
                  </a:path>
                </a:pathLst>
              </a:custGeom>
              <a:solidFill>
                <a:srgbClr val="877794"/>
              </a:solidFill>
            </p:spPr>
          </p:sp>
          <p:sp>
            <p:nvSpPr>
              <p:cNvPr name="TextBox 5" id="5"/>
              <p:cNvSpPr txBox="true"/>
              <p:nvPr/>
            </p:nvSpPr>
            <p:spPr>
              <a:xfrm>
                <a:off x="73764" y="24859"/>
                <a:ext cx="639285" cy="675821"/>
              </a:xfrm>
              <a:prstGeom prst="rect">
                <a:avLst/>
              </a:prstGeom>
            </p:spPr>
            <p:txBody>
              <a:bodyPr anchor="ctr" rtlCol="false" tIns="50800" lIns="50800" bIns="50800" rIns="50800"/>
              <a:lstStyle/>
              <a:p>
                <a:pPr algn="ctr">
                  <a:lnSpc>
                    <a:spcPts val="2554"/>
                  </a:lnSpc>
                </a:pPr>
              </a:p>
            </p:txBody>
          </p:sp>
        </p:grpSp>
        <p:sp>
          <p:nvSpPr>
            <p:cNvPr name="TextBox 6" id="6"/>
            <p:cNvSpPr txBox="true"/>
            <p:nvPr/>
          </p:nvSpPr>
          <p:spPr>
            <a:xfrm rot="0">
              <a:off x="356621" y="680018"/>
              <a:ext cx="909336" cy="215347"/>
            </a:xfrm>
            <a:prstGeom prst="rect">
              <a:avLst/>
            </a:prstGeom>
          </p:spPr>
          <p:txBody>
            <a:bodyPr anchor="t" rtlCol="false" tIns="0" lIns="0" bIns="0" rIns="0">
              <a:spAutoFit/>
            </a:bodyPr>
            <a:lstStyle/>
            <a:p>
              <a:pPr algn="ctr">
                <a:lnSpc>
                  <a:spcPts val="1359"/>
                </a:lnSpc>
                <a:spcBef>
                  <a:spcPct val="0"/>
                </a:spcBef>
              </a:pPr>
              <a:r>
                <a:rPr lang="en-US" b="true" sz="971">
                  <a:solidFill>
                    <a:srgbClr val="FFFFFF"/>
                  </a:solidFill>
                  <a:latin typeface="OpenDyslexic Bold"/>
                  <a:ea typeface="OpenDyslexic Bold"/>
                  <a:cs typeface="OpenDyslexic Bold"/>
                  <a:sym typeface="OpenDyslexic Bold"/>
                </a:rPr>
                <a:t>AbleOTUK</a:t>
              </a:r>
            </a:p>
          </p:txBody>
        </p:sp>
        <p:sp>
          <p:nvSpPr>
            <p:cNvPr name="TextBox 7" id="7"/>
            <p:cNvSpPr txBox="true"/>
            <p:nvPr/>
          </p:nvSpPr>
          <p:spPr>
            <a:xfrm rot="0">
              <a:off x="151208" y="115157"/>
              <a:ext cx="1320162" cy="558678"/>
            </a:xfrm>
            <a:prstGeom prst="rect">
              <a:avLst/>
            </a:prstGeom>
          </p:spPr>
          <p:txBody>
            <a:bodyPr anchor="t" rtlCol="false" tIns="0" lIns="0" bIns="0" rIns="0">
              <a:spAutoFit/>
            </a:bodyPr>
            <a:lstStyle/>
            <a:p>
              <a:pPr algn="ctr">
                <a:lnSpc>
                  <a:spcPts val="990"/>
                </a:lnSpc>
                <a:spcBef>
                  <a:spcPct val="0"/>
                </a:spcBef>
              </a:pPr>
              <a:r>
                <a:rPr lang="en-US" b="true" sz="707" spc="219">
                  <a:solidFill>
                    <a:srgbClr val="FFFFFF"/>
                  </a:solidFill>
                  <a:latin typeface="Open Sans Medium"/>
                  <a:ea typeface="Open Sans Medium"/>
                  <a:cs typeface="Open Sans Medium"/>
                  <a:sym typeface="Open Sans Medium"/>
                </a:rPr>
                <a:t>LIVED EXPERIENCE</a:t>
              </a:r>
            </a:p>
          </p:txBody>
        </p:sp>
        <p:sp>
          <p:nvSpPr>
            <p:cNvPr name="TextBox 8" id="8"/>
            <p:cNvSpPr txBox="true"/>
            <p:nvPr/>
          </p:nvSpPr>
          <p:spPr>
            <a:xfrm rot="0">
              <a:off x="143486" y="887922"/>
              <a:ext cx="1335607" cy="583096"/>
            </a:xfrm>
            <a:prstGeom prst="rect">
              <a:avLst/>
            </a:prstGeom>
          </p:spPr>
          <p:txBody>
            <a:bodyPr anchor="t" rtlCol="false" tIns="0" lIns="0" bIns="0" rIns="0">
              <a:spAutoFit/>
            </a:bodyPr>
            <a:lstStyle/>
            <a:p>
              <a:pPr algn="ctr">
                <a:lnSpc>
                  <a:spcPts val="990"/>
                </a:lnSpc>
                <a:spcBef>
                  <a:spcPct val="0"/>
                </a:spcBef>
              </a:pPr>
              <a:r>
                <a:rPr lang="en-US" b="true" sz="707" spc="219">
                  <a:solidFill>
                    <a:srgbClr val="FFFFFF"/>
                  </a:solidFill>
                  <a:latin typeface="Open Sans Medium"/>
                  <a:ea typeface="Open Sans Medium"/>
                  <a:cs typeface="Open Sans Medium"/>
                  <a:sym typeface="Open Sans Medium"/>
                </a:rPr>
                <a:t>ASSET &amp; STRENGTH</a:t>
              </a:r>
            </a:p>
          </p:txBody>
        </p:sp>
      </p:grpSp>
      <p:grpSp>
        <p:nvGrpSpPr>
          <p:cNvPr name="Group 9" id="9"/>
          <p:cNvGrpSpPr/>
          <p:nvPr/>
        </p:nvGrpSpPr>
        <p:grpSpPr>
          <a:xfrm rot="0">
            <a:off x="0" y="-91698"/>
            <a:ext cx="1028700" cy="10470396"/>
            <a:chOff x="0" y="0"/>
            <a:chExt cx="270933" cy="2757635"/>
          </a:xfrm>
        </p:grpSpPr>
        <p:sp>
          <p:nvSpPr>
            <p:cNvPr name="Freeform 10" id="10"/>
            <p:cNvSpPr/>
            <p:nvPr/>
          </p:nvSpPr>
          <p:spPr>
            <a:xfrm flipH="false" flipV="false" rot="0">
              <a:off x="0" y="0"/>
              <a:ext cx="270933" cy="2757635"/>
            </a:xfrm>
            <a:custGeom>
              <a:avLst/>
              <a:gdLst/>
              <a:ahLst/>
              <a:cxnLst/>
              <a:rect r="r" b="b" t="t" l="l"/>
              <a:pathLst>
                <a:path h="2757635" w="270933">
                  <a:moveTo>
                    <a:pt x="0" y="0"/>
                  </a:moveTo>
                  <a:lnTo>
                    <a:pt x="270933" y="0"/>
                  </a:lnTo>
                  <a:lnTo>
                    <a:pt x="270933" y="2757635"/>
                  </a:lnTo>
                  <a:lnTo>
                    <a:pt x="0" y="2757635"/>
                  </a:lnTo>
                  <a:close/>
                </a:path>
              </a:pathLst>
            </a:custGeom>
            <a:solidFill>
              <a:srgbClr val="D2C2EC"/>
            </a:solidFill>
          </p:spPr>
        </p:sp>
        <p:sp>
          <p:nvSpPr>
            <p:cNvPr name="TextBox 11" id="11"/>
            <p:cNvSpPr txBox="true"/>
            <p:nvPr/>
          </p:nvSpPr>
          <p:spPr>
            <a:xfrm>
              <a:off x="0" y="-38100"/>
              <a:ext cx="270933" cy="2795735"/>
            </a:xfrm>
            <a:prstGeom prst="rect">
              <a:avLst/>
            </a:prstGeom>
          </p:spPr>
          <p:txBody>
            <a:bodyPr anchor="ctr" rtlCol="false" tIns="50800" lIns="50800" bIns="50800" rIns="50800"/>
            <a:lstStyle/>
            <a:p>
              <a:pPr algn="ctr">
                <a:lnSpc>
                  <a:spcPts val="2660"/>
                </a:lnSpc>
              </a:pPr>
            </a:p>
          </p:txBody>
        </p:sp>
      </p:grpSp>
      <p:sp>
        <p:nvSpPr>
          <p:cNvPr name="TextBox 12" id="12"/>
          <p:cNvSpPr txBox="true"/>
          <p:nvPr/>
        </p:nvSpPr>
        <p:spPr>
          <a:xfrm rot="0">
            <a:off x="2419853" y="1528553"/>
            <a:ext cx="7506607" cy="1828800"/>
          </a:xfrm>
          <a:prstGeom prst="rect">
            <a:avLst/>
          </a:prstGeom>
        </p:spPr>
        <p:txBody>
          <a:bodyPr anchor="t" rtlCol="false" tIns="0" lIns="0" bIns="0" rIns="0">
            <a:spAutoFit/>
          </a:bodyPr>
          <a:lstStyle/>
          <a:p>
            <a:pPr algn="l">
              <a:lnSpc>
                <a:spcPts val="4958"/>
              </a:lnSpc>
            </a:pPr>
            <a:r>
              <a:rPr lang="en-US" sz="4132" b="true">
                <a:solidFill>
                  <a:srgbClr val="7C67A0"/>
                </a:solidFill>
                <a:latin typeface="Helvetica Bold"/>
                <a:ea typeface="Helvetica Bold"/>
                <a:cs typeface="Helvetica Bold"/>
                <a:sym typeface="Helvetica Bold"/>
              </a:rPr>
              <a:t>Equality Act 2010</a:t>
            </a:r>
          </a:p>
          <a:p>
            <a:pPr algn="l">
              <a:lnSpc>
                <a:spcPts val="9296"/>
              </a:lnSpc>
            </a:pPr>
            <a:r>
              <a:rPr lang="en-US" sz="7747" b="true">
                <a:solidFill>
                  <a:srgbClr val="614989"/>
                </a:solidFill>
                <a:latin typeface="Helvetica Bold"/>
                <a:ea typeface="Helvetica Bold"/>
                <a:cs typeface="Helvetica Bold"/>
                <a:sym typeface="Helvetica Bold"/>
              </a:rPr>
              <a:t>Discrimination</a:t>
            </a:r>
          </a:p>
        </p:txBody>
      </p:sp>
      <p:sp>
        <p:nvSpPr>
          <p:cNvPr name="TextBox 13" id="13"/>
          <p:cNvSpPr txBox="true"/>
          <p:nvPr/>
        </p:nvSpPr>
        <p:spPr>
          <a:xfrm rot="0">
            <a:off x="2419853" y="3667180"/>
            <a:ext cx="13448294" cy="5062692"/>
          </a:xfrm>
          <a:prstGeom prst="rect">
            <a:avLst/>
          </a:prstGeom>
        </p:spPr>
        <p:txBody>
          <a:bodyPr anchor="t" rtlCol="false" tIns="0" lIns="0" bIns="0" rIns="0">
            <a:spAutoFit/>
          </a:bodyPr>
          <a:lstStyle/>
          <a:p>
            <a:pPr algn="l">
              <a:lnSpc>
                <a:spcPts val="4454"/>
              </a:lnSpc>
            </a:pPr>
            <a:r>
              <a:rPr lang="en-US" sz="3181">
                <a:solidFill>
                  <a:srgbClr val="000000"/>
                </a:solidFill>
                <a:latin typeface="Helvetica"/>
                <a:ea typeface="Helvetica"/>
                <a:cs typeface="Helvetica"/>
                <a:sym typeface="Helvetica"/>
              </a:rPr>
              <a:t>Direct and indirect discrimination, harassment, ableism and victimisation is prohibited in the working environment. The employer has a duty to protect the disabled individual from any sort of discrimination in the work environment and they should not be treated unfairly due to disability.</a:t>
            </a:r>
          </a:p>
          <a:p>
            <a:pPr algn="l">
              <a:lnSpc>
                <a:spcPts val="4454"/>
              </a:lnSpc>
            </a:pPr>
          </a:p>
          <a:p>
            <a:pPr algn="l">
              <a:lnSpc>
                <a:spcPts val="4454"/>
              </a:lnSpc>
              <a:spcBef>
                <a:spcPct val="0"/>
              </a:spcBef>
            </a:pPr>
            <a:r>
              <a:rPr lang="en-US" sz="3181">
                <a:solidFill>
                  <a:srgbClr val="000000"/>
                </a:solidFill>
                <a:latin typeface="Helvetica"/>
                <a:ea typeface="Helvetica"/>
                <a:cs typeface="Helvetica"/>
                <a:sym typeface="Helvetica"/>
              </a:rPr>
              <a:t>Employers must make any changes and reasonable adjustments to enhance an individual with a disability performance and not to be put at a disadvantage compared to those without a disability (UK Government, 2010).</a:t>
            </a:r>
          </a:p>
        </p:txBody>
      </p:sp>
    </p:spTree>
  </p:cSld>
  <p:clrMapOvr>
    <a:masterClrMapping/>
  </p:clrMapOvr>
</p:sld>
</file>

<file path=ppt/slides/slide11.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0">
            <a:off x="13975436" y="1943454"/>
            <a:ext cx="3086100" cy="2652117"/>
            <a:chOff x="0" y="0"/>
            <a:chExt cx="812800" cy="698500"/>
          </a:xfrm>
        </p:grpSpPr>
        <p:sp>
          <p:nvSpPr>
            <p:cNvPr name="Freeform 3" id="3"/>
            <p:cNvSpPr/>
            <p:nvPr/>
          </p:nvSpPr>
          <p:spPr>
            <a:xfrm flipH="false" flipV="false" rot="0">
              <a:off x="0" y="0"/>
              <a:ext cx="812800" cy="698500"/>
            </a:xfrm>
            <a:custGeom>
              <a:avLst/>
              <a:gdLst/>
              <a:ahLst/>
              <a:cxnLst/>
              <a:rect r="r" b="b" t="t" l="l"/>
              <a:pathLst>
                <a:path h="698500" w="812800">
                  <a:moveTo>
                    <a:pt x="812800" y="349250"/>
                  </a:moveTo>
                  <a:lnTo>
                    <a:pt x="609600" y="698500"/>
                  </a:lnTo>
                  <a:lnTo>
                    <a:pt x="203200" y="698500"/>
                  </a:lnTo>
                  <a:lnTo>
                    <a:pt x="0" y="349250"/>
                  </a:lnTo>
                  <a:lnTo>
                    <a:pt x="203200" y="0"/>
                  </a:lnTo>
                  <a:lnTo>
                    <a:pt x="609600" y="0"/>
                  </a:lnTo>
                  <a:lnTo>
                    <a:pt x="812800" y="349250"/>
                  </a:lnTo>
                  <a:close/>
                </a:path>
              </a:pathLst>
            </a:custGeom>
            <a:solidFill>
              <a:srgbClr val="8B7EB1"/>
            </a:solidFill>
          </p:spPr>
        </p:sp>
        <p:sp>
          <p:nvSpPr>
            <p:cNvPr name="TextBox 4" id="4"/>
            <p:cNvSpPr txBox="true"/>
            <p:nvPr/>
          </p:nvSpPr>
          <p:spPr>
            <a:xfrm>
              <a:off x="114300" y="-57150"/>
              <a:ext cx="584200" cy="755650"/>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13975436" y="4878838"/>
            <a:ext cx="3086100" cy="2652117"/>
            <a:chOff x="0" y="0"/>
            <a:chExt cx="812800" cy="698500"/>
          </a:xfrm>
        </p:grpSpPr>
        <p:sp>
          <p:nvSpPr>
            <p:cNvPr name="Freeform 6" id="6"/>
            <p:cNvSpPr/>
            <p:nvPr/>
          </p:nvSpPr>
          <p:spPr>
            <a:xfrm flipH="false" flipV="false" rot="0">
              <a:off x="0" y="0"/>
              <a:ext cx="812800" cy="698500"/>
            </a:xfrm>
            <a:custGeom>
              <a:avLst/>
              <a:gdLst/>
              <a:ahLst/>
              <a:cxnLst/>
              <a:rect r="r" b="b" t="t" l="l"/>
              <a:pathLst>
                <a:path h="698500" w="812800">
                  <a:moveTo>
                    <a:pt x="812800" y="349250"/>
                  </a:moveTo>
                  <a:lnTo>
                    <a:pt x="609600" y="698500"/>
                  </a:lnTo>
                  <a:lnTo>
                    <a:pt x="203200" y="698500"/>
                  </a:lnTo>
                  <a:lnTo>
                    <a:pt x="0" y="349250"/>
                  </a:lnTo>
                  <a:lnTo>
                    <a:pt x="203200" y="0"/>
                  </a:lnTo>
                  <a:lnTo>
                    <a:pt x="609600" y="0"/>
                  </a:lnTo>
                  <a:lnTo>
                    <a:pt x="812800" y="349250"/>
                  </a:lnTo>
                  <a:close/>
                </a:path>
              </a:pathLst>
            </a:custGeom>
            <a:solidFill>
              <a:srgbClr val="B1A2D0"/>
            </a:solidFill>
          </p:spPr>
        </p:sp>
        <p:sp>
          <p:nvSpPr>
            <p:cNvPr name="TextBox 7" id="7"/>
            <p:cNvSpPr txBox="true"/>
            <p:nvPr/>
          </p:nvSpPr>
          <p:spPr>
            <a:xfrm>
              <a:off x="114300" y="-57150"/>
              <a:ext cx="584200" cy="755650"/>
            </a:xfrm>
            <a:prstGeom prst="rect">
              <a:avLst/>
            </a:prstGeom>
          </p:spPr>
          <p:txBody>
            <a:bodyPr anchor="ctr" rtlCol="false" tIns="50800" lIns="50800" bIns="50800" rIns="50800"/>
            <a:lstStyle/>
            <a:p>
              <a:pPr algn="ctr">
                <a:lnSpc>
                  <a:spcPts val="2659"/>
                </a:lnSpc>
              </a:pPr>
            </a:p>
          </p:txBody>
        </p:sp>
      </p:grpSp>
      <p:grpSp>
        <p:nvGrpSpPr>
          <p:cNvPr name="Group 8" id="8"/>
          <p:cNvGrpSpPr/>
          <p:nvPr/>
        </p:nvGrpSpPr>
        <p:grpSpPr>
          <a:xfrm rot="0">
            <a:off x="13975436" y="7835755"/>
            <a:ext cx="3086100" cy="2652117"/>
            <a:chOff x="0" y="0"/>
            <a:chExt cx="812800" cy="698500"/>
          </a:xfrm>
        </p:grpSpPr>
        <p:sp>
          <p:nvSpPr>
            <p:cNvPr name="Freeform 9" id="9"/>
            <p:cNvSpPr/>
            <p:nvPr/>
          </p:nvSpPr>
          <p:spPr>
            <a:xfrm flipH="false" flipV="false" rot="0">
              <a:off x="0" y="0"/>
              <a:ext cx="812800" cy="698500"/>
            </a:xfrm>
            <a:custGeom>
              <a:avLst/>
              <a:gdLst/>
              <a:ahLst/>
              <a:cxnLst/>
              <a:rect r="r" b="b" t="t" l="l"/>
              <a:pathLst>
                <a:path h="698500" w="812800">
                  <a:moveTo>
                    <a:pt x="812800" y="349250"/>
                  </a:moveTo>
                  <a:lnTo>
                    <a:pt x="609600" y="698500"/>
                  </a:lnTo>
                  <a:lnTo>
                    <a:pt x="203200" y="698500"/>
                  </a:lnTo>
                  <a:lnTo>
                    <a:pt x="0" y="349250"/>
                  </a:lnTo>
                  <a:lnTo>
                    <a:pt x="203200" y="0"/>
                  </a:lnTo>
                  <a:lnTo>
                    <a:pt x="609600" y="0"/>
                  </a:lnTo>
                  <a:lnTo>
                    <a:pt x="812800" y="349250"/>
                  </a:lnTo>
                  <a:close/>
                </a:path>
              </a:pathLst>
            </a:custGeom>
            <a:solidFill>
              <a:srgbClr val="D2C2EC"/>
            </a:solidFill>
          </p:spPr>
        </p:sp>
        <p:sp>
          <p:nvSpPr>
            <p:cNvPr name="TextBox 10" id="10"/>
            <p:cNvSpPr txBox="true"/>
            <p:nvPr/>
          </p:nvSpPr>
          <p:spPr>
            <a:xfrm>
              <a:off x="114300" y="-57150"/>
              <a:ext cx="584200" cy="755650"/>
            </a:xfrm>
            <a:prstGeom prst="rect">
              <a:avLst/>
            </a:prstGeom>
          </p:spPr>
          <p:txBody>
            <a:bodyPr anchor="ctr" rtlCol="false" tIns="50800" lIns="50800" bIns="50800" rIns="50800"/>
            <a:lstStyle/>
            <a:p>
              <a:pPr algn="ctr">
                <a:lnSpc>
                  <a:spcPts val="2659"/>
                </a:lnSpc>
              </a:pPr>
            </a:p>
          </p:txBody>
        </p:sp>
      </p:grpSp>
      <p:grpSp>
        <p:nvGrpSpPr>
          <p:cNvPr name="Group 11" id="11"/>
          <p:cNvGrpSpPr/>
          <p:nvPr/>
        </p:nvGrpSpPr>
        <p:grpSpPr>
          <a:xfrm rot="0">
            <a:off x="13975436" y="-994413"/>
            <a:ext cx="3086100" cy="2652117"/>
            <a:chOff x="0" y="0"/>
            <a:chExt cx="812800" cy="698500"/>
          </a:xfrm>
        </p:grpSpPr>
        <p:sp>
          <p:nvSpPr>
            <p:cNvPr name="Freeform 12" id="12"/>
            <p:cNvSpPr/>
            <p:nvPr/>
          </p:nvSpPr>
          <p:spPr>
            <a:xfrm flipH="false" flipV="false" rot="0">
              <a:off x="0" y="0"/>
              <a:ext cx="812800" cy="698500"/>
            </a:xfrm>
            <a:custGeom>
              <a:avLst/>
              <a:gdLst/>
              <a:ahLst/>
              <a:cxnLst/>
              <a:rect r="r" b="b" t="t" l="l"/>
              <a:pathLst>
                <a:path h="698500" w="812800">
                  <a:moveTo>
                    <a:pt x="812800" y="349250"/>
                  </a:moveTo>
                  <a:lnTo>
                    <a:pt x="609600" y="698500"/>
                  </a:lnTo>
                  <a:lnTo>
                    <a:pt x="203200" y="698500"/>
                  </a:lnTo>
                  <a:lnTo>
                    <a:pt x="0" y="349250"/>
                  </a:lnTo>
                  <a:lnTo>
                    <a:pt x="203200" y="0"/>
                  </a:lnTo>
                  <a:lnTo>
                    <a:pt x="609600" y="0"/>
                  </a:lnTo>
                  <a:lnTo>
                    <a:pt x="812800" y="349250"/>
                  </a:lnTo>
                  <a:close/>
                </a:path>
              </a:pathLst>
            </a:custGeom>
            <a:solidFill>
              <a:srgbClr val="71619D"/>
            </a:solidFill>
          </p:spPr>
        </p:sp>
        <p:sp>
          <p:nvSpPr>
            <p:cNvPr name="TextBox 13" id="13"/>
            <p:cNvSpPr txBox="true"/>
            <p:nvPr/>
          </p:nvSpPr>
          <p:spPr>
            <a:xfrm>
              <a:off x="114300" y="-57150"/>
              <a:ext cx="584200" cy="755650"/>
            </a:xfrm>
            <a:prstGeom prst="rect">
              <a:avLst/>
            </a:prstGeom>
          </p:spPr>
          <p:txBody>
            <a:bodyPr anchor="ctr" rtlCol="false" tIns="50800" lIns="50800" bIns="50800" rIns="50800"/>
            <a:lstStyle/>
            <a:p>
              <a:pPr algn="ctr">
                <a:lnSpc>
                  <a:spcPts val="2659"/>
                </a:lnSpc>
              </a:pPr>
            </a:p>
          </p:txBody>
        </p:sp>
      </p:grpSp>
      <p:grpSp>
        <p:nvGrpSpPr>
          <p:cNvPr name="Group 14" id="14"/>
          <p:cNvGrpSpPr/>
          <p:nvPr/>
        </p:nvGrpSpPr>
        <p:grpSpPr>
          <a:xfrm rot="0">
            <a:off x="16519229" y="6366821"/>
            <a:ext cx="3086100" cy="2652117"/>
            <a:chOff x="0" y="0"/>
            <a:chExt cx="812800" cy="698500"/>
          </a:xfrm>
        </p:grpSpPr>
        <p:sp>
          <p:nvSpPr>
            <p:cNvPr name="Freeform 15" id="15"/>
            <p:cNvSpPr/>
            <p:nvPr/>
          </p:nvSpPr>
          <p:spPr>
            <a:xfrm flipH="false" flipV="false" rot="0">
              <a:off x="0" y="0"/>
              <a:ext cx="812800" cy="698500"/>
            </a:xfrm>
            <a:custGeom>
              <a:avLst/>
              <a:gdLst/>
              <a:ahLst/>
              <a:cxnLst/>
              <a:rect r="r" b="b" t="t" l="l"/>
              <a:pathLst>
                <a:path h="698500" w="812800">
                  <a:moveTo>
                    <a:pt x="812800" y="349250"/>
                  </a:moveTo>
                  <a:lnTo>
                    <a:pt x="609600" y="698500"/>
                  </a:lnTo>
                  <a:lnTo>
                    <a:pt x="203200" y="698500"/>
                  </a:lnTo>
                  <a:lnTo>
                    <a:pt x="0" y="349250"/>
                  </a:lnTo>
                  <a:lnTo>
                    <a:pt x="203200" y="0"/>
                  </a:lnTo>
                  <a:lnTo>
                    <a:pt x="609600" y="0"/>
                  </a:lnTo>
                  <a:lnTo>
                    <a:pt x="812800" y="349250"/>
                  </a:lnTo>
                  <a:close/>
                </a:path>
              </a:pathLst>
            </a:custGeom>
            <a:solidFill>
              <a:srgbClr val="C2B2DE"/>
            </a:solidFill>
          </p:spPr>
        </p:sp>
        <p:sp>
          <p:nvSpPr>
            <p:cNvPr name="TextBox 16" id="16"/>
            <p:cNvSpPr txBox="true"/>
            <p:nvPr/>
          </p:nvSpPr>
          <p:spPr>
            <a:xfrm>
              <a:off x="114300" y="-57150"/>
              <a:ext cx="584200" cy="755650"/>
            </a:xfrm>
            <a:prstGeom prst="rect">
              <a:avLst/>
            </a:prstGeom>
          </p:spPr>
          <p:txBody>
            <a:bodyPr anchor="ctr" rtlCol="false" tIns="50800" lIns="50800" bIns="50800" rIns="50800"/>
            <a:lstStyle/>
            <a:p>
              <a:pPr algn="ctr">
                <a:lnSpc>
                  <a:spcPts val="2659"/>
                </a:lnSpc>
              </a:pPr>
            </a:p>
          </p:txBody>
        </p:sp>
      </p:grpSp>
      <p:grpSp>
        <p:nvGrpSpPr>
          <p:cNvPr name="Group 17" id="17"/>
          <p:cNvGrpSpPr/>
          <p:nvPr/>
        </p:nvGrpSpPr>
        <p:grpSpPr>
          <a:xfrm rot="0">
            <a:off x="16519229" y="3412084"/>
            <a:ext cx="3086100" cy="2652117"/>
            <a:chOff x="0" y="0"/>
            <a:chExt cx="812800" cy="698500"/>
          </a:xfrm>
        </p:grpSpPr>
        <p:sp>
          <p:nvSpPr>
            <p:cNvPr name="Freeform 18" id="18"/>
            <p:cNvSpPr/>
            <p:nvPr/>
          </p:nvSpPr>
          <p:spPr>
            <a:xfrm flipH="false" flipV="false" rot="0">
              <a:off x="0" y="0"/>
              <a:ext cx="812800" cy="698500"/>
            </a:xfrm>
            <a:custGeom>
              <a:avLst/>
              <a:gdLst/>
              <a:ahLst/>
              <a:cxnLst/>
              <a:rect r="r" b="b" t="t" l="l"/>
              <a:pathLst>
                <a:path h="698500" w="812800">
                  <a:moveTo>
                    <a:pt x="812800" y="349250"/>
                  </a:moveTo>
                  <a:lnTo>
                    <a:pt x="609600" y="698500"/>
                  </a:lnTo>
                  <a:lnTo>
                    <a:pt x="203200" y="698500"/>
                  </a:lnTo>
                  <a:lnTo>
                    <a:pt x="0" y="349250"/>
                  </a:lnTo>
                  <a:lnTo>
                    <a:pt x="203200" y="0"/>
                  </a:lnTo>
                  <a:lnTo>
                    <a:pt x="609600" y="0"/>
                  </a:lnTo>
                  <a:lnTo>
                    <a:pt x="812800" y="349250"/>
                  </a:lnTo>
                  <a:close/>
                </a:path>
              </a:pathLst>
            </a:custGeom>
            <a:solidFill>
              <a:srgbClr val="9D8FC0"/>
            </a:solidFill>
          </p:spPr>
        </p:sp>
        <p:sp>
          <p:nvSpPr>
            <p:cNvPr name="TextBox 19" id="19"/>
            <p:cNvSpPr txBox="true"/>
            <p:nvPr/>
          </p:nvSpPr>
          <p:spPr>
            <a:xfrm>
              <a:off x="114300" y="-57150"/>
              <a:ext cx="584200" cy="755650"/>
            </a:xfrm>
            <a:prstGeom prst="rect">
              <a:avLst/>
            </a:prstGeom>
          </p:spPr>
          <p:txBody>
            <a:bodyPr anchor="ctr" rtlCol="false" tIns="50800" lIns="50800" bIns="50800" rIns="50800"/>
            <a:lstStyle/>
            <a:p>
              <a:pPr algn="ctr">
                <a:lnSpc>
                  <a:spcPts val="2659"/>
                </a:lnSpc>
              </a:pPr>
            </a:p>
          </p:txBody>
        </p:sp>
      </p:grpSp>
      <p:grpSp>
        <p:nvGrpSpPr>
          <p:cNvPr name="Group 20" id="20"/>
          <p:cNvGrpSpPr/>
          <p:nvPr/>
        </p:nvGrpSpPr>
        <p:grpSpPr>
          <a:xfrm rot="0">
            <a:off x="16519229" y="457347"/>
            <a:ext cx="3086100" cy="2652117"/>
            <a:chOff x="0" y="0"/>
            <a:chExt cx="812800" cy="698500"/>
          </a:xfrm>
        </p:grpSpPr>
        <p:sp>
          <p:nvSpPr>
            <p:cNvPr name="Freeform 21" id="21"/>
            <p:cNvSpPr/>
            <p:nvPr/>
          </p:nvSpPr>
          <p:spPr>
            <a:xfrm flipH="false" flipV="false" rot="0">
              <a:off x="0" y="0"/>
              <a:ext cx="812800" cy="698500"/>
            </a:xfrm>
            <a:custGeom>
              <a:avLst/>
              <a:gdLst/>
              <a:ahLst/>
              <a:cxnLst/>
              <a:rect r="r" b="b" t="t" l="l"/>
              <a:pathLst>
                <a:path h="698500" w="812800">
                  <a:moveTo>
                    <a:pt x="812800" y="349250"/>
                  </a:moveTo>
                  <a:lnTo>
                    <a:pt x="609600" y="698500"/>
                  </a:lnTo>
                  <a:lnTo>
                    <a:pt x="203200" y="698500"/>
                  </a:lnTo>
                  <a:lnTo>
                    <a:pt x="0" y="349250"/>
                  </a:lnTo>
                  <a:lnTo>
                    <a:pt x="203200" y="0"/>
                  </a:lnTo>
                  <a:lnTo>
                    <a:pt x="609600" y="0"/>
                  </a:lnTo>
                  <a:lnTo>
                    <a:pt x="812800" y="349250"/>
                  </a:lnTo>
                  <a:close/>
                </a:path>
              </a:pathLst>
            </a:custGeom>
            <a:solidFill>
              <a:srgbClr val="73669C"/>
            </a:solidFill>
          </p:spPr>
        </p:sp>
        <p:sp>
          <p:nvSpPr>
            <p:cNvPr name="TextBox 22" id="22"/>
            <p:cNvSpPr txBox="true"/>
            <p:nvPr/>
          </p:nvSpPr>
          <p:spPr>
            <a:xfrm>
              <a:off x="114300" y="-57150"/>
              <a:ext cx="584200" cy="755650"/>
            </a:xfrm>
            <a:prstGeom prst="rect">
              <a:avLst/>
            </a:prstGeom>
          </p:spPr>
          <p:txBody>
            <a:bodyPr anchor="ctr" rtlCol="false" tIns="50800" lIns="50800" bIns="50800" rIns="50800"/>
            <a:lstStyle/>
            <a:p>
              <a:pPr algn="ctr">
                <a:lnSpc>
                  <a:spcPts val="2659"/>
                </a:lnSpc>
              </a:pPr>
            </a:p>
          </p:txBody>
        </p:sp>
      </p:grpSp>
      <p:grpSp>
        <p:nvGrpSpPr>
          <p:cNvPr name="Group 23" id="23"/>
          <p:cNvGrpSpPr/>
          <p:nvPr/>
        </p:nvGrpSpPr>
        <p:grpSpPr>
          <a:xfrm rot="0">
            <a:off x="16519229" y="9290051"/>
            <a:ext cx="3086100" cy="2652117"/>
            <a:chOff x="0" y="0"/>
            <a:chExt cx="812800" cy="698500"/>
          </a:xfrm>
        </p:grpSpPr>
        <p:sp>
          <p:nvSpPr>
            <p:cNvPr name="Freeform 24" id="24"/>
            <p:cNvSpPr/>
            <p:nvPr/>
          </p:nvSpPr>
          <p:spPr>
            <a:xfrm flipH="false" flipV="false" rot="0">
              <a:off x="0" y="0"/>
              <a:ext cx="812800" cy="698500"/>
            </a:xfrm>
            <a:custGeom>
              <a:avLst/>
              <a:gdLst/>
              <a:ahLst/>
              <a:cxnLst/>
              <a:rect r="r" b="b" t="t" l="l"/>
              <a:pathLst>
                <a:path h="698500" w="812800">
                  <a:moveTo>
                    <a:pt x="812800" y="349250"/>
                  </a:moveTo>
                  <a:lnTo>
                    <a:pt x="609600" y="698500"/>
                  </a:lnTo>
                  <a:lnTo>
                    <a:pt x="203200" y="698500"/>
                  </a:lnTo>
                  <a:lnTo>
                    <a:pt x="0" y="349250"/>
                  </a:lnTo>
                  <a:lnTo>
                    <a:pt x="203200" y="0"/>
                  </a:lnTo>
                  <a:lnTo>
                    <a:pt x="609600" y="0"/>
                  </a:lnTo>
                  <a:lnTo>
                    <a:pt x="812800" y="349250"/>
                  </a:lnTo>
                  <a:close/>
                </a:path>
              </a:pathLst>
            </a:custGeom>
            <a:solidFill>
              <a:srgbClr val="E1D0F8"/>
            </a:solidFill>
          </p:spPr>
        </p:sp>
        <p:sp>
          <p:nvSpPr>
            <p:cNvPr name="TextBox 25" id="25"/>
            <p:cNvSpPr txBox="true"/>
            <p:nvPr/>
          </p:nvSpPr>
          <p:spPr>
            <a:xfrm>
              <a:off x="114300" y="-57150"/>
              <a:ext cx="584200" cy="755650"/>
            </a:xfrm>
            <a:prstGeom prst="rect">
              <a:avLst/>
            </a:prstGeom>
          </p:spPr>
          <p:txBody>
            <a:bodyPr anchor="ctr" rtlCol="false" tIns="50800" lIns="50800" bIns="50800" rIns="50800"/>
            <a:lstStyle/>
            <a:p>
              <a:pPr algn="ctr">
                <a:lnSpc>
                  <a:spcPts val="2659"/>
                </a:lnSpc>
              </a:pPr>
            </a:p>
          </p:txBody>
        </p:sp>
      </p:grpSp>
      <p:grpSp>
        <p:nvGrpSpPr>
          <p:cNvPr name="Group 26" id="26"/>
          <p:cNvGrpSpPr/>
          <p:nvPr/>
        </p:nvGrpSpPr>
        <p:grpSpPr>
          <a:xfrm rot="0">
            <a:off x="16519229" y="-2461471"/>
            <a:ext cx="3086100" cy="2652117"/>
            <a:chOff x="0" y="0"/>
            <a:chExt cx="812800" cy="698500"/>
          </a:xfrm>
        </p:grpSpPr>
        <p:sp>
          <p:nvSpPr>
            <p:cNvPr name="Freeform 27" id="27"/>
            <p:cNvSpPr/>
            <p:nvPr/>
          </p:nvSpPr>
          <p:spPr>
            <a:xfrm flipH="false" flipV="false" rot="0">
              <a:off x="0" y="0"/>
              <a:ext cx="812800" cy="698500"/>
            </a:xfrm>
            <a:custGeom>
              <a:avLst/>
              <a:gdLst/>
              <a:ahLst/>
              <a:cxnLst/>
              <a:rect r="r" b="b" t="t" l="l"/>
              <a:pathLst>
                <a:path h="698500" w="812800">
                  <a:moveTo>
                    <a:pt x="812800" y="349250"/>
                  </a:moveTo>
                  <a:lnTo>
                    <a:pt x="609600" y="698500"/>
                  </a:lnTo>
                  <a:lnTo>
                    <a:pt x="203200" y="698500"/>
                  </a:lnTo>
                  <a:lnTo>
                    <a:pt x="0" y="349250"/>
                  </a:lnTo>
                  <a:lnTo>
                    <a:pt x="203200" y="0"/>
                  </a:lnTo>
                  <a:lnTo>
                    <a:pt x="609600" y="0"/>
                  </a:lnTo>
                  <a:lnTo>
                    <a:pt x="812800" y="349250"/>
                  </a:lnTo>
                  <a:close/>
                </a:path>
              </a:pathLst>
            </a:custGeom>
            <a:solidFill>
              <a:srgbClr val="524873"/>
            </a:solidFill>
          </p:spPr>
        </p:sp>
        <p:sp>
          <p:nvSpPr>
            <p:cNvPr name="TextBox 28" id="28"/>
            <p:cNvSpPr txBox="true"/>
            <p:nvPr/>
          </p:nvSpPr>
          <p:spPr>
            <a:xfrm>
              <a:off x="114300" y="-57150"/>
              <a:ext cx="584200" cy="755650"/>
            </a:xfrm>
            <a:prstGeom prst="rect">
              <a:avLst/>
            </a:prstGeom>
          </p:spPr>
          <p:txBody>
            <a:bodyPr anchor="ctr" rtlCol="false" tIns="50800" lIns="50800" bIns="50800" rIns="50800"/>
            <a:lstStyle/>
            <a:p>
              <a:pPr algn="ctr">
                <a:lnSpc>
                  <a:spcPts val="2659"/>
                </a:lnSpc>
              </a:pPr>
            </a:p>
          </p:txBody>
        </p:sp>
      </p:grpSp>
      <p:sp>
        <p:nvSpPr>
          <p:cNvPr name="TextBox 29" id="29"/>
          <p:cNvSpPr txBox="true"/>
          <p:nvPr/>
        </p:nvSpPr>
        <p:spPr>
          <a:xfrm rot="0">
            <a:off x="1028700" y="3193313"/>
            <a:ext cx="11591344" cy="6286721"/>
          </a:xfrm>
          <a:prstGeom prst="rect">
            <a:avLst/>
          </a:prstGeom>
        </p:spPr>
        <p:txBody>
          <a:bodyPr anchor="t" rtlCol="false" tIns="0" lIns="0" bIns="0" rIns="0">
            <a:spAutoFit/>
          </a:bodyPr>
          <a:lstStyle/>
          <a:p>
            <a:pPr algn="l" marL="645823" indent="-322912" lvl="1">
              <a:lnSpc>
                <a:spcPts val="4187"/>
              </a:lnSpc>
              <a:buFont typeface="Arial"/>
              <a:buChar char="•"/>
            </a:pPr>
            <a:r>
              <a:rPr lang="en-US" sz="2991">
                <a:solidFill>
                  <a:srgbClr val="000000"/>
                </a:solidFill>
                <a:latin typeface="Helvetica"/>
                <a:ea typeface="Helvetica"/>
                <a:cs typeface="Helvetica"/>
                <a:sym typeface="Helvetica"/>
              </a:rPr>
              <a:t>Changes an employer is legally required to make under the Equality Act 2010 to </a:t>
            </a:r>
            <a:r>
              <a:rPr lang="en-US" b="true" sz="2991">
                <a:solidFill>
                  <a:srgbClr val="179D97"/>
                </a:solidFill>
                <a:latin typeface="Helvetica Bold"/>
                <a:ea typeface="Helvetica Bold"/>
                <a:cs typeface="Helvetica Bold"/>
                <a:sym typeface="Helvetica Bold"/>
              </a:rPr>
              <a:t>remove or reduce the disadvantages a disabled person may face</a:t>
            </a:r>
            <a:r>
              <a:rPr lang="en-US" sz="2991">
                <a:solidFill>
                  <a:srgbClr val="614989"/>
                </a:solidFill>
                <a:latin typeface="Helvetica"/>
                <a:ea typeface="Helvetica"/>
                <a:cs typeface="Helvetica"/>
                <a:sym typeface="Helvetica"/>
              </a:rPr>
              <a:t> </a:t>
            </a:r>
            <a:r>
              <a:rPr lang="en-US" sz="2991">
                <a:solidFill>
                  <a:srgbClr val="000000"/>
                </a:solidFill>
                <a:latin typeface="Helvetica"/>
                <a:ea typeface="Helvetica"/>
                <a:cs typeface="Helvetica"/>
                <a:sym typeface="Helvetica"/>
              </a:rPr>
              <a:t>at work. </a:t>
            </a:r>
          </a:p>
          <a:p>
            <a:pPr algn="l" marL="645823" indent="-322912" lvl="1">
              <a:lnSpc>
                <a:spcPts val="4187"/>
              </a:lnSpc>
              <a:buFont typeface="Arial"/>
              <a:buChar char="•"/>
            </a:pPr>
            <a:r>
              <a:rPr lang="en-US" sz="2991">
                <a:solidFill>
                  <a:srgbClr val="000000"/>
                </a:solidFill>
                <a:latin typeface="Helvetica"/>
                <a:ea typeface="Helvetica"/>
                <a:cs typeface="Helvetica"/>
                <a:sym typeface="Helvetica"/>
              </a:rPr>
              <a:t>These adjustments must be tailored to the individual and may include finding</a:t>
            </a:r>
            <a:r>
              <a:rPr lang="en-US" sz="2991">
                <a:solidFill>
                  <a:srgbClr val="179D97"/>
                </a:solidFill>
                <a:latin typeface="Helvetica"/>
                <a:ea typeface="Helvetica"/>
                <a:cs typeface="Helvetica"/>
                <a:sym typeface="Helvetica"/>
              </a:rPr>
              <a:t> </a:t>
            </a:r>
            <a:r>
              <a:rPr lang="en-US" b="true" sz="2991">
                <a:solidFill>
                  <a:srgbClr val="179D97"/>
                </a:solidFill>
                <a:latin typeface="Helvetica Bold"/>
                <a:ea typeface="Helvetica Bold"/>
                <a:cs typeface="Helvetica Bold"/>
                <a:sym typeface="Helvetica Bold"/>
              </a:rPr>
              <a:t>alternative ways of completing tasks</a:t>
            </a:r>
            <a:r>
              <a:rPr lang="en-US" sz="2991">
                <a:solidFill>
                  <a:srgbClr val="179D97"/>
                </a:solidFill>
                <a:latin typeface="Helvetica"/>
                <a:ea typeface="Helvetica"/>
                <a:cs typeface="Helvetica"/>
                <a:sym typeface="Helvetica"/>
              </a:rPr>
              <a:t>,</a:t>
            </a:r>
            <a:r>
              <a:rPr lang="en-US" sz="2991">
                <a:solidFill>
                  <a:srgbClr val="000000"/>
                </a:solidFill>
                <a:latin typeface="Helvetica"/>
                <a:ea typeface="Helvetica"/>
                <a:cs typeface="Helvetica"/>
                <a:sym typeface="Helvetica"/>
              </a:rPr>
              <a:t> altering working arrangements, modifying the workplace, or providing equipment, support, or services. </a:t>
            </a:r>
          </a:p>
          <a:p>
            <a:pPr algn="l" marL="645823" indent="-322912" lvl="1">
              <a:lnSpc>
                <a:spcPts val="4187"/>
              </a:lnSpc>
              <a:spcBef>
                <a:spcPct val="0"/>
              </a:spcBef>
              <a:buFont typeface="Arial"/>
              <a:buChar char="•"/>
            </a:pPr>
            <a:r>
              <a:rPr lang="en-US" sz="2991">
                <a:solidFill>
                  <a:srgbClr val="000000"/>
                </a:solidFill>
                <a:latin typeface="Helvetica"/>
                <a:ea typeface="Helvetica"/>
                <a:cs typeface="Helvetica"/>
                <a:sym typeface="Helvetica"/>
              </a:rPr>
              <a:t>An adjustment is considered reasonable when it effectively reduces the disadvantage, is practical to implement, is low‑cost or affordable for the organisation, and does not compromise the safety or wellbeing of others in the workplace.                                                                    </a:t>
            </a:r>
            <a:r>
              <a:rPr lang="en-US" sz="2991">
                <a:solidFill>
                  <a:srgbClr val="000000"/>
                </a:solidFill>
                <a:latin typeface="Helvetica"/>
                <a:ea typeface="Helvetica"/>
                <a:cs typeface="Helvetica"/>
                <a:sym typeface="Helvetica"/>
              </a:rPr>
              <a:t>(ACAS, 2022).</a:t>
            </a:r>
          </a:p>
        </p:txBody>
      </p:sp>
      <p:sp>
        <p:nvSpPr>
          <p:cNvPr name="TextBox 30" id="30"/>
          <p:cNvSpPr txBox="true"/>
          <p:nvPr/>
        </p:nvSpPr>
        <p:spPr>
          <a:xfrm rot="0">
            <a:off x="1190103" y="972530"/>
            <a:ext cx="11882950" cy="1800225"/>
          </a:xfrm>
          <a:prstGeom prst="rect">
            <a:avLst/>
          </a:prstGeom>
        </p:spPr>
        <p:txBody>
          <a:bodyPr anchor="t" rtlCol="false" tIns="0" lIns="0" bIns="0" rIns="0">
            <a:spAutoFit/>
          </a:bodyPr>
          <a:lstStyle/>
          <a:p>
            <a:pPr algn="l">
              <a:lnSpc>
                <a:spcPts val="4958"/>
              </a:lnSpc>
            </a:pPr>
            <a:r>
              <a:rPr lang="en-US" sz="4132" b="true">
                <a:solidFill>
                  <a:srgbClr val="7C67A0"/>
                </a:solidFill>
                <a:latin typeface="Helvetica Bold"/>
                <a:ea typeface="Helvetica Bold"/>
                <a:cs typeface="Helvetica Bold"/>
                <a:sym typeface="Helvetica Bold"/>
              </a:rPr>
              <a:t>What are</a:t>
            </a:r>
          </a:p>
          <a:p>
            <a:pPr algn="l">
              <a:lnSpc>
                <a:spcPts val="9056"/>
              </a:lnSpc>
            </a:pPr>
            <a:r>
              <a:rPr lang="en-US" sz="7547" b="true">
                <a:solidFill>
                  <a:srgbClr val="614989"/>
                </a:solidFill>
                <a:latin typeface="Helvetica Bold"/>
                <a:ea typeface="Helvetica Bold"/>
                <a:cs typeface="Helvetica Bold"/>
                <a:sym typeface="Helvetica Bold"/>
              </a:rPr>
              <a:t>Reasonable Adjustments</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870298" y="909017"/>
            <a:ext cx="7970119" cy="773583"/>
          </a:xfrm>
          <a:prstGeom prst="rect">
            <a:avLst/>
          </a:prstGeom>
        </p:spPr>
        <p:txBody>
          <a:bodyPr anchor="t" rtlCol="false" tIns="0" lIns="0" bIns="0" rIns="0">
            <a:spAutoFit/>
          </a:bodyPr>
          <a:lstStyle/>
          <a:p>
            <a:pPr algn="l">
              <a:lnSpc>
                <a:spcPts val="5749"/>
              </a:lnSpc>
            </a:pPr>
            <a:r>
              <a:rPr lang="en-US" sz="5180" b="true">
                <a:solidFill>
                  <a:srgbClr val="6F6299"/>
                </a:solidFill>
                <a:latin typeface="Helvetica Bold"/>
                <a:ea typeface="Helvetica Bold"/>
                <a:cs typeface="Helvetica Bold"/>
                <a:sym typeface="Helvetica Bold"/>
              </a:rPr>
              <a:t>Reasonable adjustments </a:t>
            </a:r>
          </a:p>
        </p:txBody>
      </p:sp>
      <p:grpSp>
        <p:nvGrpSpPr>
          <p:cNvPr name="Group 3" id="3"/>
          <p:cNvGrpSpPr/>
          <p:nvPr/>
        </p:nvGrpSpPr>
        <p:grpSpPr>
          <a:xfrm rot="0">
            <a:off x="599687" y="2422835"/>
            <a:ext cx="3986296" cy="6835465"/>
            <a:chOff x="0" y="0"/>
            <a:chExt cx="1161134" cy="1991044"/>
          </a:xfrm>
        </p:grpSpPr>
        <p:sp>
          <p:nvSpPr>
            <p:cNvPr name="Freeform 4" id="4"/>
            <p:cNvSpPr/>
            <p:nvPr/>
          </p:nvSpPr>
          <p:spPr>
            <a:xfrm flipH="false" flipV="false" rot="0">
              <a:off x="0" y="0"/>
              <a:ext cx="1161134" cy="1991044"/>
            </a:xfrm>
            <a:custGeom>
              <a:avLst/>
              <a:gdLst/>
              <a:ahLst/>
              <a:cxnLst/>
              <a:rect r="r" b="b" t="t" l="l"/>
              <a:pathLst>
                <a:path h="1991044" w="1161134">
                  <a:moveTo>
                    <a:pt x="40785" y="0"/>
                  </a:moveTo>
                  <a:lnTo>
                    <a:pt x="1120349" y="0"/>
                  </a:lnTo>
                  <a:cubicBezTo>
                    <a:pt x="1142874" y="0"/>
                    <a:pt x="1161134" y="18260"/>
                    <a:pt x="1161134" y="40785"/>
                  </a:cubicBezTo>
                  <a:lnTo>
                    <a:pt x="1161134" y="1950260"/>
                  </a:lnTo>
                  <a:cubicBezTo>
                    <a:pt x="1161134" y="1972784"/>
                    <a:pt x="1142874" y="1991044"/>
                    <a:pt x="1120349" y="1991044"/>
                  </a:cubicBezTo>
                  <a:lnTo>
                    <a:pt x="40785" y="1991044"/>
                  </a:lnTo>
                  <a:cubicBezTo>
                    <a:pt x="29968" y="1991044"/>
                    <a:pt x="19594" y="1986747"/>
                    <a:pt x="11946" y="1979099"/>
                  </a:cubicBezTo>
                  <a:cubicBezTo>
                    <a:pt x="4297" y="1971450"/>
                    <a:pt x="0" y="1961076"/>
                    <a:pt x="0" y="1950260"/>
                  </a:cubicBezTo>
                  <a:lnTo>
                    <a:pt x="0" y="40785"/>
                  </a:lnTo>
                  <a:cubicBezTo>
                    <a:pt x="0" y="29968"/>
                    <a:pt x="4297" y="19594"/>
                    <a:pt x="11946" y="11946"/>
                  </a:cubicBezTo>
                  <a:cubicBezTo>
                    <a:pt x="19594" y="4297"/>
                    <a:pt x="29968" y="0"/>
                    <a:pt x="40785" y="0"/>
                  </a:cubicBezTo>
                  <a:close/>
                </a:path>
              </a:pathLst>
            </a:custGeom>
            <a:ln w="19050" cap="rnd">
              <a:solidFill>
                <a:srgbClr val="E1D0F8"/>
              </a:solidFill>
              <a:prstDash val="solid"/>
              <a:round/>
            </a:ln>
          </p:spPr>
        </p:sp>
        <p:sp>
          <p:nvSpPr>
            <p:cNvPr name="TextBox 5" id="5"/>
            <p:cNvSpPr txBox="true"/>
            <p:nvPr/>
          </p:nvSpPr>
          <p:spPr>
            <a:xfrm>
              <a:off x="0" y="-57150"/>
              <a:ext cx="1161134" cy="2048194"/>
            </a:xfrm>
            <a:prstGeom prst="rect">
              <a:avLst/>
            </a:prstGeom>
          </p:spPr>
          <p:txBody>
            <a:bodyPr anchor="ctr" rtlCol="false" tIns="50800" lIns="50800" bIns="50800" rIns="50800"/>
            <a:lstStyle/>
            <a:p>
              <a:pPr algn="ctr">
                <a:lnSpc>
                  <a:spcPts val="2659"/>
                </a:lnSpc>
              </a:pPr>
            </a:p>
          </p:txBody>
        </p:sp>
      </p:grpSp>
      <p:sp>
        <p:nvSpPr>
          <p:cNvPr name="TextBox 6" id="6"/>
          <p:cNvSpPr txBox="true"/>
          <p:nvPr/>
        </p:nvSpPr>
        <p:spPr>
          <a:xfrm rot="0">
            <a:off x="1028700" y="4329157"/>
            <a:ext cx="3134796" cy="588745"/>
          </a:xfrm>
          <a:prstGeom prst="rect">
            <a:avLst/>
          </a:prstGeom>
        </p:spPr>
        <p:txBody>
          <a:bodyPr anchor="t" rtlCol="false" tIns="0" lIns="0" bIns="0" rIns="0">
            <a:spAutoFit/>
          </a:bodyPr>
          <a:lstStyle/>
          <a:p>
            <a:pPr algn="ctr">
              <a:lnSpc>
                <a:spcPts val="2278"/>
              </a:lnSpc>
            </a:pPr>
            <a:r>
              <a:rPr lang="en-US" b="true" sz="1867">
                <a:solidFill>
                  <a:srgbClr val="008573"/>
                </a:solidFill>
                <a:latin typeface="Helvetica Bold"/>
                <a:ea typeface="Helvetica Bold"/>
                <a:cs typeface="Helvetica Bold"/>
                <a:sym typeface="Helvetica Bold"/>
              </a:rPr>
              <a:t>You do not need a diagnosis</a:t>
            </a:r>
          </a:p>
        </p:txBody>
      </p:sp>
      <p:grpSp>
        <p:nvGrpSpPr>
          <p:cNvPr name="Group 7" id="7"/>
          <p:cNvGrpSpPr/>
          <p:nvPr/>
        </p:nvGrpSpPr>
        <p:grpSpPr>
          <a:xfrm rot="0">
            <a:off x="5033658" y="2422835"/>
            <a:ext cx="3994138" cy="6835465"/>
            <a:chOff x="0" y="0"/>
            <a:chExt cx="1163418" cy="1991044"/>
          </a:xfrm>
        </p:grpSpPr>
        <p:sp>
          <p:nvSpPr>
            <p:cNvPr name="Freeform 8" id="8"/>
            <p:cNvSpPr/>
            <p:nvPr/>
          </p:nvSpPr>
          <p:spPr>
            <a:xfrm flipH="false" flipV="false" rot="0">
              <a:off x="0" y="0"/>
              <a:ext cx="1163418" cy="1991044"/>
            </a:xfrm>
            <a:custGeom>
              <a:avLst/>
              <a:gdLst/>
              <a:ahLst/>
              <a:cxnLst/>
              <a:rect r="r" b="b" t="t" l="l"/>
              <a:pathLst>
                <a:path h="1991044" w="1163418">
                  <a:moveTo>
                    <a:pt x="40705" y="0"/>
                  </a:moveTo>
                  <a:lnTo>
                    <a:pt x="1122714" y="0"/>
                  </a:lnTo>
                  <a:cubicBezTo>
                    <a:pt x="1133509" y="0"/>
                    <a:pt x="1143863" y="4289"/>
                    <a:pt x="1151496" y="11922"/>
                  </a:cubicBezTo>
                  <a:cubicBezTo>
                    <a:pt x="1159130" y="19556"/>
                    <a:pt x="1163418" y="29909"/>
                    <a:pt x="1163418" y="40705"/>
                  </a:cubicBezTo>
                  <a:lnTo>
                    <a:pt x="1163418" y="1950340"/>
                  </a:lnTo>
                  <a:cubicBezTo>
                    <a:pt x="1163418" y="1972820"/>
                    <a:pt x="1145194" y="1991044"/>
                    <a:pt x="1122714" y="1991044"/>
                  </a:cubicBezTo>
                  <a:lnTo>
                    <a:pt x="40705" y="1991044"/>
                  </a:lnTo>
                  <a:cubicBezTo>
                    <a:pt x="29909" y="1991044"/>
                    <a:pt x="19556" y="1986756"/>
                    <a:pt x="11922" y="1979122"/>
                  </a:cubicBezTo>
                  <a:cubicBezTo>
                    <a:pt x="4289" y="1971489"/>
                    <a:pt x="0" y="1961135"/>
                    <a:pt x="0" y="1950340"/>
                  </a:cubicBezTo>
                  <a:lnTo>
                    <a:pt x="0" y="40705"/>
                  </a:lnTo>
                  <a:cubicBezTo>
                    <a:pt x="0" y="29909"/>
                    <a:pt x="4289" y="19556"/>
                    <a:pt x="11922" y="11922"/>
                  </a:cubicBezTo>
                  <a:cubicBezTo>
                    <a:pt x="19556" y="4289"/>
                    <a:pt x="29909" y="0"/>
                    <a:pt x="40705" y="0"/>
                  </a:cubicBezTo>
                  <a:close/>
                </a:path>
              </a:pathLst>
            </a:custGeom>
            <a:ln w="19050" cap="rnd">
              <a:solidFill>
                <a:srgbClr val="E1D0F8"/>
              </a:solidFill>
              <a:prstDash val="solid"/>
              <a:round/>
            </a:ln>
          </p:spPr>
        </p:sp>
        <p:sp>
          <p:nvSpPr>
            <p:cNvPr name="TextBox 9" id="9"/>
            <p:cNvSpPr txBox="true"/>
            <p:nvPr/>
          </p:nvSpPr>
          <p:spPr>
            <a:xfrm>
              <a:off x="0" y="-57150"/>
              <a:ext cx="1163418" cy="2048194"/>
            </a:xfrm>
            <a:prstGeom prst="rect">
              <a:avLst/>
            </a:prstGeom>
          </p:spPr>
          <p:txBody>
            <a:bodyPr anchor="ctr" rtlCol="false" tIns="50800" lIns="50800" bIns="50800" rIns="50800"/>
            <a:lstStyle/>
            <a:p>
              <a:pPr algn="ctr">
                <a:lnSpc>
                  <a:spcPts val="2659"/>
                </a:lnSpc>
              </a:pPr>
            </a:p>
          </p:txBody>
        </p:sp>
      </p:grpSp>
      <p:sp>
        <p:nvSpPr>
          <p:cNvPr name="Freeform 10" id="10"/>
          <p:cNvSpPr/>
          <p:nvPr/>
        </p:nvSpPr>
        <p:spPr>
          <a:xfrm flipH="false" flipV="false" rot="0">
            <a:off x="6511988" y="2804628"/>
            <a:ext cx="1037480" cy="1209889"/>
          </a:xfrm>
          <a:custGeom>
            <a:avLst/>
            <a:gdLst/>
            <a:ahLst/>
            <a:cxnLst/>
            <a:rect r="r" b="b" t="t" l="l"/>
            <a:pathLst>
              <a:path h="1209889" w="1037480">
                <a:moveTo>
                  <a:pt x="0" y="0"/>
                </a:moveTo>
                <a:lnTo>
                  <a:pt x="1037479" y="0"/>
                </a:lnTo>
                <a:lnTo>
                  <a:pt x="1037479" y="1209889"/>
                </a:lnTo>
                <a:lnTo>
                  <a:pt x="0" y="120988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11" id="11"/>
          <p:cNvSpPr txBox="true"/>
          <p:nvPr/>
        </p:nvSpPr>
        <p:spPr>
          <a:xfrm rot="0">
            <a:off x="5573487" y="4437083"/>
            <a:ext cx="2914481" cy="588745"/>
          </a:xfrm>
          <a:prstGeom prst="rect">
            <a:avLst/>
          </a:prstGeom>
        </p:spPr>
        <p:txBody>
          <a:bodyPr anchor="t" rtlCol="false" tIns="0" lIns="0" bIns="0" rIns="0">
            <a:spAutoFit/>
          </a:bodyPr>
          <a:lstStyle/>
          <a:p>
            <a:pPr algn="ctr">
              <a:lnSpc>
                <a:spcPts val="2278"/>
              </a:lnSpc>
            </a:pPr>
            <a:r>
              <a:rPr lang="en-US" b="true" sz="1867">
                <a:solidFill>
                  <a:srgbClr val="71619D"/>
                </a:solidFill>
                <a:latin typeface="Helvetica Bold"/>
                <a:ea typeface="Helvetica Bold"/>
                <a:cs typeface="Helvetica Bold"/>
                <a:sym typeface="Helvetica Bold"/>
              </a:rPr>
              <a:t>Types of reasonable adjustments</a:t>
            </a:r>
          </a:p>
        </p:txBody>
      </p:sp>
      <p:grpSp>
        <p:nvGrpSpPr>
          <p:cNvPr name="Group 12" id="12"/>
          <p:cNvGrpSpPr/>
          <p:nvPr/>
        </p:nvGrpSpPr>
        <p:grpSpPr>
          <a:xfrm rot="0">
            <a:off x="13882341" y="2422835"/>
            <a:ext cx="3805972" cy="6835465"/>
            <a:chOff x="0" y="0"/>
            <a:chExt cx="1108609" cy="1991044"/>
          </a:xfrm>
        </p:grpSpPr>
        <p:sp>
          <p:nvSpPr>
            <p:cNvPr name="Freeform 13" id="13"/>
            <p:cNvSpPr/>
            <p:nvPr/>
          </p:nvSpPr>
          <p:spPr>
            <a:xfrm flipH="false" flipV="false" rot="0">
              <a:off x="0" y="0"/>
              <a:ext cx="1108609" cy="1991044"/>
            </a:xfrm>
            <a:custGeom>
              <a:avLst/>
              <a:gdLst/>
              <a:ahLst/>
              <a:cxnLst/>
              <a:rect r="r" b="b" t="t" l="l"/>
              <a:pathLst>
                <a:path h="1991044" w="1108609">
                  <a:moveTo>
                    <a:pt x="42717" y="0"/>
                  </a:moveTo>
                  <a:lnTo>
                    <a:pt x="1065892" y="0"/>
                  </a:lnTo>
                  <a:cubicBezTo>
                    <a:pt x="1089484" y="0"/>
                    <a:pt x="1108609" y="19125"/>
                    <a:pt x="1108609" y="42717"/>
                  </a:cubicBezTo>
                  <a:lnTo>
                    <a:pt x="1108609" y="1948327"/>
                  </a:lnTo>
                  <a:cubicBezTo>
                    <a:pt x="1108609" y="1959657"/>
                    <a:pt x="1104108" y="1970522"/>
                    <a:pt x="1096097" y="1978533"/>
                  </a:cubicBezTo>
                  <a:cubicBezTo>
                    <a:pt x="1088086" y="1986544"/>
                    <a:pt x="1077221" y="1991044"/>
                    <a:pt x="1065892" y="1991044"/>
                  </a:cubicBezTo>
                  <a:lnTo>
                    <a:pt x="42717" y="1991044"/>
                  </a:lnTo>
                  <a:cubicBezTo>
                    <a:pt x="31388" y="1991044"/>
                    <a:pt x="20523" y="1986544"/>
                    <a:pt x="12512" y="1978533"/>
                  </a:cubicBezTo>
                  <a:cubicBezTo>
                    <a:pt x="4501" y="1970522"/>
                    <a:pt x="0" y="1959657"/>
                    <a:pt x="0" y="1948327"/>
                  </a:cubicBezTo>
                  <a:lnTo>
                    <a:pt x="0" y="42717"/>
                  </a:lnTo>
                  <a:cubicBezTo>
                    <a:pt x="0" y="31388"/>
                    <a:pt x="4501" y="20523"/>
                    <a:pt x="12512" y="12512"/>
                  </a:cubicBezTo>
                  <a:cubicBezTo>
                    <a:pt x="20523" y="4501"/>
                    <a:pt x="31388" y="0"/>
                    <a:pt x="42717" y="0"/>
                  </a:cubicBezTo>
                  <a:close/>
                </a:path>
              </a:pathLst>
            </a:custGeom>
            <a:ln w="19050" cap="rnd">
              <a:solidFill>
                <a:srgbClr val="E1D0F8"/>
              </a:solidFill>
              <a:prstDash val="solid"/>
              <a:round/>
            </a:ln>
          </p:spPr>
        </p:sp>
        <p:sp>
          <p:nvSpPr>
            <p:cNvPr name="TextBox 14" id="14"/>
            <p:cNvSpPr txBox="true"/>
            <p:nvPr/>
          </p:nvSpPr>
          <p:spPr>
            <a:xfrm>
              <a:off x="0" y="-57150"/>
              <a:ext cx="1108609" cy="2048194"/>
            </a:xfrm>
            <a:prstGeom prst="rect">
              <a:avLst/>
            </a:prstGeom>
          </p:spPr>
          <p:txBody>
            <a:bodyPr anchor="ctr" rtlCol="false" tIns="50800" lIns="50800" bIns="50800" rIns="50800"/>
            <a:lstStyle/>
            <a:p>
              <a:pPr algn="ctr">
                <a:lnSpc>
                  <a:spcPts val="2659"/>
                </a:lnSpc>
              </a:pPr>
            </a:p>
          </p:txBody>
        </p:sp>
      </p:grpSp>
      <p:sp>
        <p:nvSpPr>
          <p:cNvPr name="Freeform 15" id="15"/>
          <p:cNvSpPr/>
          <p:nvPr/>
        </p:nvSpPr>
        <p:spPr>
          <a:xfrm flipH="false" flipV="false" rot="0">
            <a:off x="15233677" y="2862938"/>
            <a:ext cx="1103301" cy="1093271"/>
          </a:xfrm>
          <a:custGeom>
            <a:avLst/>
            <a:gdLst/>
            <a:ahLst/>
            <a:cxnLst/>
            <a:rect r="r" b="b" t="t" l="l"/>
            <a:pathLst>
              <a:path h="1093271" w="1103301">
                <a:moveTo>
                  <a:pt x="0" y="0"/>
                </a:moveTo>
                <a:lnTo>
                  <a:pt x="1103300" y="0"/>
                </a:lnTo>
                <a:lnTo>
                  <a:pt x="1103300" y="1093270"/>
                </a:lnTo>
                <a:lnTo>
                  <a:pt x="0" y="109327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16" id="16"/>
          <p:cNvGrpSpPr/>
          <p:nvPr/>
        </p:nvGrpSpPr>
        <p:grpSpPr>
          <a:xfrm rot="0">
            <a:off x="9484996" y="2422835"/>
            <a:ext cx="3959195" cy="6835465"/>
            <a:chOff x="0" y="0"/>
            <a:chExt cx="1153240" cy="1991044"/>
          </a:xfrm>
        </p:grpSpPr>
        <p:sp>
          <p:nvSpPr>
            <p:cNvPr name="Freeform 17" id="17"/>
            <p:cNvSpPr/>
            <p:nvPr/>
          </p:nvSpPr>
          <p:spPr>
            <a:xfrm flipH="false" flipV="false" rot="0">
              <a:off x="0" y="0"/>
              <a:ext cx="1153240" cy="1991044"/>
            </a:xfrm>
            <a:custGeom>
              <a:avLst/>
              <a:gdLst/>
              <a:ahLst/>
              <a:cxnLst/>
              <a:rect r="r" b="b" t="t" l="l"/>
              <a:pathLst>
                <a:path h="1991044" w="1153240">
                  <a:moveTo>
                    <a:pt x="41064" y="0"/>
                  </a:moveTo>
                  <a:lnTo>
                    <a:pt x="1112176" y="0"/>
                  </a:lnTo>
                  <a:cubicBezTo>
                    <a:pt x="1134855" y="0"/>
                    <a:pt x="1153240" y="18385"/>
                    <a:pt x="1153240" y="41064"/>
                  </a:cubicBezTo>
                  <a:lnTo>
                    <a:pt x="1153240" y="1949980"/>
                  </a:lnTo>
                  <a:cubicBezTo>
                    <a:pt x="1153240" y="1972659"/>
                    <a:pt x="1134855" y="1991044"/>
                    <a:pt x="1112176" y="1991044"/>
                  </a:cubicBezTo>
                  <a:lnTo>
                    <a:pt x="41064" y="1991044"/>
                  </a:lnTo>
                  <a:cubicBezTo>
                    <a:pt x="30173" y="1991044"/>
                    <a:pt x="19728" y="1986718"/>
                    <a:pt x="12027" y="1979017"/>
                  </a:cubicBezTo>
                  <a:cubicBezTo>
                    <a:pt x="4326" y="1971316"/>
                    <a:pt x="0" y="1960871"/>
                    <a:pt x="0" y="1949980"/>
                  </a:cubicBezTo>
                  <a:lnTo>
                    <a:pt x="0" y="41064"/>
                  </a:lnTo>
                  <a:cubicBezTo>
                    <a:pt x="0" y="30173"/>
                    <a:pt x="4326" y="19728"/>
                    <a:pt x="12027" y="12027"/>
                  </a:cubicBezTo>
                  <a:cubicBezTo>
                    <a:pt x="19728" y="4326"/>
                    <a:pt x="30173" y="0"/>
                    <a:pt x="41064" y="0"/>
                  </a:cubicBezTo>
                  <a:close/>
                </a:path>
              </a:pathLst>
            </a:custGeom>
            <a:ln w="19050" cap="rnd">
              <a:solidFill>
                <a:srgbClr val="E1D0F8"/>
              </a:solidFill>
              <a:prstDash val="solid"/>
              <a:round/>
            </a:ln>
          </p:spPr>
        </p:sp>
        <p:sp>
          <p:nvSpPr>
            <p:cNvPr name="TextBox 18" id="18"/>
            <p:cNvSpPr txBox="true"/>
            <p:nvPr/>
          </p:nvSpPr>
          <p:spPr>
            <a:xfrm>
              <a:off x="0" y="-57150"/>
              <a:ext cx="1153240" cy="2048194"/>
            </a:xfrm>
            <a:prstGeom prst="rect">
              <a:avLst/>
            </a:prstGeom>
          </p:spPr>
          <p:txBody>
            <a:bodyPr anchor="ctr" rtlCol="false" tIns="50800" lIns="50800" bIns="50800" rIns="50800"/>
            <a:lstStyle/>
            <a:p>
              <a:pPr algn="ctr">
                <a:lnSpc>
                  <a:spcPts val="2659"/>
                </a:lnSpc>
              </a:pPr>
            </a:p>
          </p:txBody>
        </p:sp>
      </p:grpSp>
      <p:sp>
        <p:nvSpPr>
          <p:cNvPr name="Freeform 19" id="19"/>
          <p:cNvSpPr/>
          <p:nvPr/>
        </p:nvSpPr>
        <p:spPr>
          <a:xfrm flipH="false" flipV="false" rot="0">
            <a:off x="10920518" y="2921247"/>
            <a:ext cx="1069102" cy="1209889"/>
          </a:xfrm>
          <a:custGeom>
            <a:avLst/>
            <a:gdLst/>
            <a:ahLst/>
            <a:cxnLst/>
            <a:rect r="r" b="b" t="t" l="l"/>
            <a:pathLst>
              <a:path h="1209889" w="1069102">
                <a:moveTo>
                  <a:pt x="0" y="0"/>
                </a:moveTo>
                <a:lnTo>
                  <a:pt x="1069102" y="0"/>
                </a:lnTo>
                <a:lnTo>
                  <a:pt x="1069102" y="1209889"/>
                </a:lnTo>
                <a:lnTo>
                  <a:pt x="0" y="1209889"/>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20" id="20"/>
          <p:cNvSpPr txBox="true"/>
          <p:nvPr/>
        </p:nvSpPr>
        <p:spPr>
          <a:xfrm rot="0">
            <a:off x="10164011" y="4416126"/>
            <a:ext cx="2582116" cy="301526"/>
          </a:xfrm>
          <a:prstGeom prst="rect">
            <a:avLst/>
          </a:prstGeom>
        </p:spPr>
        <p:txBody>
          <a:bodyPr anchor="t" rtlCol="false" tIns="0" lIns="0" bIns="0" rIns="0">
            <a:spAutoFit/>
          </a:bodyPr>
          <a:lstStyle/>
          <a:p>
            <a:pPr algn="ctr">
              <a:lnSpc>
                <a:spcPts val="2278"/>
              </a:lnSpc>
            </a:pPr>
            <a:r>
              <a:rPr lang="en-US" b="true" sz="1867">
                <a:solidFill>
                  <a:srgbClr val="524873"/>
                </a:solidFill>
                <a:latin typeface="Helvetica Bold"/>
                <a:ea typeface="Helvetica Bold"/>
                <a:cs typeface="Helvetica Bold"/>
                <a:sym typeface="Helvetica Bold"/>
              </a:rPr>
              <a:t>Collaborative working</a:t>
            </a:r>
          </a:p>
        </p:txBody>
      </p:sp>
      <p:sp>
        <p:nvSpPr>
          <p:cNvPr name="Freeform 21" id="21"/>
          <p:cNvSpPr/>
          <p:nvPr/>
        </p:nvSpPr>
        <p:spPr>
          <a:xfrm flipH="false" flipV="false" rot="0">
            <a:off x="2004527" y="2862938"/>
            <a:ext cx="1176617" cy="1209889"/>
          </a:xfrm>
          <a:custGeom>
            <a:avLst/>
            <a:gdLst/>
            <a:ahLst/>
            <a:cxnLst/>
            <a:rect r="r" b="b" t="t" l="l"/>
            <a:pathLst>
              <a:path h="1209889" w="1176617">
                <a:moveTo>
                  <a:pt x="0" y="0"/>
                </a:moveTo>
                <a:lnTo>
                  <a:pt x="1176617" y="0"/>
                </a:lnTo>
                <a:lnTo>
                  <a:pt x="1176617" y="1209889"/>
                </a:lnTo>
                <a:lnTo>
                  <a:pt x="0" y="1209889"/>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22" id="22"/>
          <p:cNvSpPr txBox="true"/>
          <p:nvPr/>
        </p:nvSpPr>
        <p:spPr>
          <a:xfrm rot="0">
            <a:off x="14362841" y="4281398"/>
            <a:ext cx="2844971" cy="561456"/>
          </a:xfrm>
          <a:prstGeom prst="rect">
            <a:avLst/>
          </a:prstGeom>
        </p:spPr>
        <p:txBody>
          <a:bodyPr anchor="t" rtlCol="false" tIns="0" lIns="0" bIns="0" rIns="0">
            <a:spAutoFit/>
          </a:bodyPr>
          <a:lstStyle/>
          <a:p>
            <a:pPr algn="ctr">
              <a:lnSpc>
                <a:spcPts val="2159"/>
              </a:lnSpc>
            </a:pPr>
            <a:r>
              <a:rPr lang="en-US" b="true" sz="1770">
                <a:solidFill>
                  <a:srgbClr val="008573"/>
                </a:solidFill>
                <a:latin typeface="Helvetica Bold"/>
                <a:ea typeface="Helvetica Bold"/>
                <a:cs typeface="Helvetica Bold"/>
                <a:sym typeface="Helvetica Bold"/>
              </a:rPr>
              <a:t>Asking for reasonable adjustments</a:t>
            </a:r>
          </a:p>
        </p:txBody>
      </p:sp>
      <p:sp>
        <p:nvSpPr>
          <p:cNvPr name="TextBox 23" id="23"/>
          <p:cNvSpPr txBox="true"/>
          <p:nvPr/>
        </p:nvSpPr>
        <p:spPr>
          <a:xfrm rot="0">
            <a:off x="2768947" y="9620250"/>
            <a:ext cx="12750105" cy="375285"/>
          </a:xfrm>
          <a:prstGeom prst="rect">
            <a:avLst/>
          </a:prstGeom>
        </p:spPr>
        <p:txBody>
          <a:bodyPr anchor="t" rtlCol="false" tIns="0" lIns="0" bIns="0" rIns="0">
            <a:spAutoFit/>
          </a:bodyPr>
          <a:lstStyle/>
          <a:p>
            <a:pPr algn="ctr">
              <a:lnSpc>
                <a:spcPts val="2939"/>
              </a:lnSpc>
              <a:spcBef>
                <a:spcPct val="0"/>
              </a:spcBef>
            </a:pPr>
            <a:r>
              <a:rPr lang="en-US" sz="2099" i="true">
                <a:solidFill>
                  <a:srgbClr val="000000"/>
                </a:solidFill>
                <a:latin typeface="Helvetica Italics"/>
                <a:ea typeface="Helvetica Italics"/>
                <a:cs typeface="Helvetica Italics"/>
                <a:sym typeface="Helvetica Italics"/>
              </a:rPr>
              <a:t>This applies to all workers, students, including trainees, apprentices, contract workers and business partners</a:t>
            </a:r>
          </a:p>
        </p:txBody>
      </p:sp>
      <p:sp>
        <p:nvSpPr>
          <p:cNvPr name="TextBox 24" id="24"/>
          <p:cNvSpPr txBox="true"/>
          <p:nvPr/>
        </p:nvSpPr>
        <p:spPr>
          <a:xfrm rot="0">
            <a:off x="5221037" y="5371912"/>
            <a:ext cx="3619380" cy="3547549"/>
          </a:xfrm>
          <a:prstGeom prst="rect">
            <a:avLst/>
          </a:prstGeom>
        </p:spPr>
        <p:txBody>
          <a:bodyPr anchor="t" rtlCol="false" tIns="0" lIns="0" bIns="0" rIns="0">
            <a:spAutoFit/>
          </a:bodyPr>
          <a:lstStyle/>
          <a:p>
            <a:pPr algn="l">
              <a:lnSpc>
                <a:spcPts val="2390"/>
              </a:lnSpc>
            </a:pPr>
            <a:r>
              <a:rPr lang="en-US" sz="1707">
                <a:solidFill>
                  <a:srgbClr val="000000"/>
                </a:solidFill>
                <a:latin typeface="Helvetica"/>
                <a:ea typeface="Helvetica"/>
                <a:cs typeface="Helvetica"/>
                <a:sym typeface="Helvetica"/>
              </a:rPr>
              <a:t>Some common reasonable adjustments:</a:t>
            </a:r>
          </a:p>
          <a:p>
            <a:pPr algn="l" marL="368694" indent="-184347" lvl="1">
              <a:lnSpc>
                <a:spcPts val="2390"/>
              </a:lnSpc>
              <a:buFont typeface="Arial"/>
              <a:buChar char="•"/>
            </a:pPr>
            <a:r>
              <a:rPr lang="en-US" sz="1707">
                <a:solidFill>
                  <a:srgbClr val="000000"/>
                </a:solidFill>
                <a:latin typeface="Helvetica"/>
                <a:ea typeface="Helvetica"/>
                <a:cs typeface="Helvetica"/>
                <a:sym typeface="Helvetica"/>
              </a:rPr>
              <a:t>having a reader or interpreter</a:t>
            </a:r>
          </a:p>
          <a:p>
            <a:pPr algn="l" marL="368694" indent="-184347" lvl="1">
              <a:lnSpc>
                <a:spcPts val="2390"/>
              </a:lnSpc>
              <a:buFont typeface="Arial"/>
              <a:buChar char="•"/>
            </a:pPr>
            <a:r>
              <a:rPr lang="en-US" sz="1707">
                <a:solidFill>
                  <a:srgbClr val="000000"/>
                </a:solidFill>
                <a:latin typeface="Helvetica"/>
                <a:ea typeface="Helvetica"/>
                <a:cs typeface="Helvetica"/>
                <a:sym typeface="Helvetica"/>
              </a:rPr>
              <a:t>flexible hours (earlier or later starting and finishing times) </a:t>
            </a:r>
          </a:p>
          <a:p>
            <a:pPr algn="l" marL="368694" indent="-184347" lvl="1">
              <a:lnSpc>
                <a:spcPts val="2390"/>
              </a:lnSpc>
              <a:buFont typeface="Arial"/>
              <a:buChar char="•"/>
            </a:pPr>
            <a:r>
              <a:rPr lang="en-US" sz="1707">
                <a:solidFill>
                  <a:srgbClr val="000000"/>
                </a:solidFill>
                <a:latin typeface="Helvetica"/>
                <a:ea typeface="Helvetica"/>
                <a:cs typeface="Helvetica"/>
                <a:sym typeface="Helvetica"/>
              </a:rPr>
              <a:t>one on one support (meetings)</a:t>
            </a:r>
          </a:p>
          <a:p>
            <a:pPr algn="l" marL="368694" indent="-184347" lvl="1">
              <a:lnSpc>
                <a:spcPts val="2390"/>
              </a:lnSpc>
              <a:buFont typeface="Arial"/>
              <a:buChar char="•"/>
            </a:pPr>
            <a:r>
              <a:rPr lang="en-US" sz="1707">
                <a:solidFill>
                  <a:srgbClr val="000000"/>
                </a:solidFill>
                <a:latin typeface="Helvetica"/>
                <a:ea typeface="Helvetica"/>
                <a:cs typeface="Helvetica"/>
                <a:sym typeface="Helvetica"/>
              </a:rPr>
              <a:t>having larger font size on paper and having coloured paper to make information easier to read</a:t>
            </a:r>
          </a:p>
          <a:p>
            <a:pPr algn="l" marL="368694" indent="-184347" lvl="1">
              <a:lnSpc>
                <a:spcPts val="2390"/>
              </a:lnSpc>
              <a:buFont typeface="Arial"/>
              <a:buChar char="•"/>
            </a:pPr>
            <a:r>
              <a:rPr lang="en-US" sz="1707">
                <a:solidFill>
                  <a:srgbClr val="000000"/>
                </a:solidFill>
                <a:latin typeface="Helvetica"/>
                <a:ea typeface="Helvetica"/>
                <a:cs typeface="Helvetica"/>
                <a:sym typeface="Helvetica"/>
              </a:rPr>
              <a:t>regular breaks throughout the day</a:t>
            </a:r>
          </a:p>
          <a:p>
            <a:pPr algn="l" marL="368694" indent="-184347" lvl="1">
              <a:lnSpc>
                <a:spcPts val="2390"/>
              </a:lnSpc>
              <a:buFont typeface="Arial"/>
              <a:buChar char="•"/>
            </a:pPr>
            <a:r>
              <a:rPr lang="en-US" sz="1707">
                <a:solidFill>
                  <a:srgbClr val="000000"/>
                </a:solidFill>
                <a:latin typeface="Helvetica"/>
                <a:ea typeface="Helvetica"/>
                <a:cs typeface="Helvetica"/>
                <a:sym typeface="Helvetica"/>
              </a:rPr>
              <a:t>additional time with certain tasks</a:t>
            </a:r>
          </a:p>
          <a:p>
            <a:pPr algn="l" marL="368694" indent="-184347" lvl="1">
              <a:lnSpc>
                <a:spcPts val="2390"/>
              </a:lnSpc>
              <a:buFont typeface="Arial"/>
              <a:buChar char="•"/>
            </a:pPr>
            <a:r>
              <a:rPr lang="en-US" sz="1707">
                <a:solidFill>
                  <a:srgbClr val="000000"/>
                </a:solidFill>
                <a:latin typeface="Helvetica"/>
                <a:ea typeface="Helvetica"/>
                <a:cs typeface="Helvetica"/>
                <a:sym typeface="Helvetica"/>
              </a:rPr>
              <a:t>having a notetaking software </a:t>
            </a:r>
          </a:p>
        </p:txBody>
      </p:sp>
      <p:sp>
        <p:nvSpPr>
          <p:cNvPr name="TextBox 25" id="25"/>
          <p:cNvSpPr txBox="true"/>
          <p:nvPr/>
        </p:nvSpPr>
        <p:spPr>
          <a:xfrm rot="0">
            <a:off x="9755832" y="4974826"/>
            <a:ext cx="3398474" cy="4276391"/>
          </a:xfrm>
          <a:prstGeom prst="rect">
            <a:avLst/>
          </a:prstGeom>
        </p:spPr>
        <p:txBody>
          <a:bodyPr anchor="t" rtlCol="false" tIns="0" lIns="0" bIns="0" rIns="0">
            <a:spAutoFit/>
          </a:bodyPr>
          <a:lstStyle/>
          <a:p>
            <a:pPr algn="ctr">
              <a:lnSpc>
                <a:spcPts val="2118"/>
              </a:lnSpc>
            </a:pPr>
            <a:r>
              <a:rPr lang="en-US" sz="1513">
                <a:solidFill>
                  <a:srgbClr val="000000"/>
                </a:solidFill>
                <a:latin typeface="Helvetica"/>
                <a:ea typeface="Helvetica"/>
                <a:cs typeface="Helvetica"/>
                <a:sym typeface="Helvetica"/>
              </a:rPr>
              <a:t>It is important that you collaborate and work together with your employer or tutor/disability advisor/ whoever can provide support when it comes to getting adjustments in your environment.</a:t>
            </a:r>
          </a:p>
          <a:p>
            <a:pPr algn="ctr">
              <a:lnSpc>
                <a:spcPts val="2118"/>
              </a:lnSpc>
            </a:pPr>
            <a:r>
              <a:rPr lang="en-US" sz="1513">
                <a:solidFill>
                  <a:srgbClr val="000000"/>
                </a:solidFill>
                <a:latin typeface="Helvetica"/>
                <a:ea typeface="Helvetica"/>
                <a:cs typeface="Helvetica"/>
                <a:sym typeface="Helvetica"/>
              </a:rPr>
              <a:t>This ensures </a:t>
            </a:r>
            <a:r>
              <a:rPr lang="en-US" b="true" sz="1513">
                <a:solidFill>
                  <a:srgbClr val="000000"/>
                </a:solidFill>
                <a:latin typeface="Helvetica Bold"/>
                <a:ea typeface="Helvetica Bold"/>
                <a:cs typeface="Helvetica Bold"/>
                <a:sym typeface="Helvetica Bold"/>
              </a:rPr>
              <a:t>good communication</a:t>
            </a:r>
            <a:r>
              <a:rPr lang="en-US" sz="1513">
                <a:solidFill>
                  <a:srgbClr val="000000"/>
                </a:solidFill>
                <a:latin typeface="Helvetica"/>
                <a:ea typeface="Helvetica"/>
                <a:cs typeface="Helvetica"/>
                <a:sym typeface="Helvetica"/>
              </a:rPr>
              <a:t> on both sides, so you can work together to come up with a plan to help implement these adjustments and come up with ideas together to face any challenges. </a:t>
            </a:r>
          </a:p>
          <a:p>
            <a:pPr algn="ctr">
              <a:lnSpc>
                <a:spcPts val="2118"/>
              </a:lnSpc>
            </a:pPr>
            <a:r>
              <a:rPr lang="en-US" sz="1513">
                <a:solidFill>
                  <a:srgbClr val="000000"/>
                </a:solidFill>
                <a:latin typeface="Helvetica"/>
                <a:ea typeface="Helvetica"/>
                <a:cs typeface="Helvetica"/>
                <a:sym typeface="Helvetica"/>
              </a:rPr>
              <a:t>This makes the process </a:t>
            </a:r>
            <a:r>
              <a:rPr lang="en-US" b="true" sz="1513">
                <a:solidFill>
                  <a:srgbClr val="000000"/>
                </a:solidFill>
                <a:latin typeface="Helvetica Bold"/>
                <a:ea typeface="Helvetica Bold"/>
                <a:cs typeface="Helvetica Bold"/>
                <a:sym typeface="Helvetica Bold"/>
              </a:rPr>
              <a:t>client centred</a:t>
            </a:r>
            <a:r>
              <a:rPr lang="en-US" sz="1513">
                <a:solidFill>
                  <a:srgbClr val="000000"/>
                </a:solidFill>
                <a:latin typeface="Helvetica"/>
                <a:ea typeface="Helvetica"/>
                <a:cs typeface="Helvetica"/>
                <a:sym typeface="Helvetica"/>
              </a:rPr>
              <a:t> and personal to them.</a:t>
            </a:r>
          </a:p>
          <a:p>
            <a:pPr algn="ctr">
              <a:lnSpc>
                <a:spcPts val="2118"/>
              </a:lnSpc>
              <a:spcBef>
                <a:spcPct val="0"/>
              </a:spcBef>
            </a:pPr>
            <a:r>
              <a:rPr lang="en-US" sz="1513">
                <a:solidFill>
                  <a:srgbClr val="000000"/>
                </a:solidFill>
                <a:latin typeface="Helvetica"/>
                <a:ea typeface="Helvetica"/>
                <a:cs typeface="Helvetica"/>
                <a:sym typeface="Helvetica"/>
              </a:rPr>
              <a:t>Collaboration also ensures that there is a review process so that you can amend anything to meet your needs.</a:t>
            </a:r>
          </a:p>
        </p:txBody>
      </p:sp>
      <p:sp>
        <p:nvSpPr>
          <p:cNvPr name="TextBox 26" id="26"/>
          <p:cNvSpPr txBox="true"/>
          <p:nvPr/>
        </p:nvSpPr>
        <p:spPr>
          <a:xfrm rot="0">
            <a:off x="14158566" y="4977391"/>
            <a:ext cx="3295113" cy="3964940"/>
          </a:xfrm>
          <a:prstGeom prst="rect">
            <a:avLst/>
          </a:prstGeom>
        </p:spPr>
        <p:txBody>
          <a:bodyPr anchor="t" rtlCol="false" tIns="0" lIns="0" bIns="0" rIns="0">
            <a:spAutoFit/>
          </a:bodyPr>
          <a:lstStyle/>
          <a:p>
            <a:pPr algn="ctr">
              <a:lnSpc>
                <a:spcPts val="1960"/>
              </a:lnSpc>
            </a:pPr>
            <a:r>
              <a:rPr lang="en-US" sz="1400" b="true">
                <a:solidFill>
                  <a:srgbClr val="000000"/>
                </a:solidFill>
                <a:latin typeface="Helvetica Bold"/>
                <a:ea typeface="Helvetica Bold"/>
                <a:cs typeface="Helvetica Bold"/>
                <a:sym typeface="Helvetica Bold"/>
              </a:rPr>
              <a:t>College/</a:t>
            </a:r>
            <a:r>
              <a:rPr lang="en-US" b="true" sz="1400">
                <a:solidFill>
                  <a:srgbClr val="000000"/>
                </a:solidFill>
                <a:latin typeface="Helvetica Bold"/>
                <a:ea typeface="Helvetica Bold"/>
                <a:cs typeface="Helvetica Bold"/>
                <a:sym typeface="Helvetica Bold"/>
              </a:rPr>
              <a:t>University:</a:t>
            </a:r>
          </a:p>
          <a:p>
            <a:pPr algn="ctr">
              <a:lnSpc>
                <a:spcPts val="1960"/>
              </a:lnSpc>
            </a:pPr>
            <a:r>
              <a:rPr lang="en-US" sz="1400">
                <a:solidFill>
                  <a:srgbClr val="000000"/>
                </a:solidFill>
                <a:latin typeface="Helvetica"/>
                <a:ea typeface="Helvetica"/>
                <a:cs typeface="Helvetica"/>
                <a:sym typeface="Helvetica"/>
              </a:rPr>
              <a:t>Speak to the educations disabilities advisor or personal tutor to see if they can put anything in place</a:t>
            </a:r>
          </a:p>
          <a:p>
            <a:pPr algn="ctr">
              <a:lnSpc>
                <a:spcPts val="1960"/>
              </a:lnSpc>
            </a:pPr>
            <a:r>
              <a:rPr lang="en-US" sz="1400">
                <a:solidFill>
                  <a:srgbClr val="000000"/>
                </a:solidFill>
                <a:latin typeface="Helvetica"/>
                <a:ea typeface="Helvetica"/>
                <a:cs typeface="Helvetica"/>
                <a:sym typeface="Helvetica"/>
              </a:rPr>
              <a:t>  </a:t>
            </a:r>
          </a:p>
          <a:p>
            <a:pPr algn="ctr">
              <a:lnSpc>
                <a:spcPts val="1960"/>
              </a:lnSpc>
            </a:pPr>
            <a:r>
              <a:rPr lang="en-US" b="true" sz="1400">
                <a:solidFill>
                  <a:srgbClr val="000000"/>
                </a:solidFill>
                <a:latin typeface="Helvetica Bold"/>
                <a:ea typeface="Helvetica Bold"/>
                <a:cs typeface="Helvetica Bold"/>
                <a:sym typeface="Helvetica Bold"/>
              </a:rPr>
              <a:t>Workplace:</a:t>
            </a:r>
          </a:p>
          <a:p>
            <a:pPr algn="ctr">
              <a:lnSpc>
                <a:spcPts val="1960"/>
              </a:lnSpc>
            </a:pPr>
            <a:r>
              <a:rPr lang="en-US" sz="1400">
                <a:solidFill>
                  <a:srgbClr val="000000"/>
                </a:solidFill>
                <a:latin typeface="Helvetica"/>
                <a:ea typeface="Helvetica"/>
                <a:cs typeface="Helvetica"/>
                <a:sym typeface="Helvetica"/>
              </a:rPr>
              <a:t>Typically you would contact your manager/employer for any reasonable adjustments to be considered and you could do this via email or a meeting</a:t>
            </a:r>
          </a:p>
          <a:p>
            <a:pPr algn="ctr">
              <a:lnSpc>
                <a:spcPts val="1960"/>
              </a:lnSpc>
            </a:pPr>
            <a:r>
              <a:rPr lang="en-US" sz="1400">
                <a:solidFill>
                  <a:srgbClr val="000000"/>
                </a:solidFill>
                <a:latin typeface="Helvetica"/>
                <a:ea typeface="Helvetica"/>
                <a:cs typeface="Helvetica"/>
                <a:sym typeface="Helvetica"/>
              </a:rPr>
              <a:t>(ACAS, 2022)</a:t>
            </a:r>
          </a:p>
          <a:p>
            <a:pPr algn="ctr">
              <a:lnSpc>
                <a:spcPts val="1960"/>
              </a:lnSpc>
            </a:pPr>
          </a:p>
          <a:p>
            <a:pPr algn="ctr">
              <a:lnSpc>
                <a:spcPts val="1960"/>
              </a:lnSpc>
            </a:pPr>
            <a:r>
              <a:rPr lang="en-US" sz="1400">
                <a:solidFill>
                  <a:srgbClr val="000000"/>
                </a:solidFill>
                <a:latin typeface="Helvetica"/>
                <a:ea typeface="Helvetica"/>
                <a:cs typeface="Helvetica"/>
                <a:sym typeface="Helvetica"/>
              </a:rPr>
              <a:t>If it is a meeting you are legally allowed to have someone else in the room with you to </a:t>
            </a:r>
            <a:r>
              <a:rPr lang="en-US" b="true" sz="1400">
                <a:solidFill>
                  <a:srgbClr val="000000"/>
                </a:solidFill>
                <a:latin typeface="Helvetica Bold"/>
                <a:ea typeface="Helvetica Bold"/>
                <a:cs typeface="Helvetica Bold"/>
                <a:sym typeface="Helvetica Bold"/>
              </a:rPr>
              <a:t>act as an advocate</a:t>
            </a:r>
            <a:r>
              <a:rPr lang="en-US" sz="1400">
                <a:solidFill>
                  <a:srgbClr val="000000"/>
                </a:solidFill>
                <a:latin typeface="Helvetica"/>
                <a:ea typeface="Helvetica"/>
                <a:cs typeface="Helvetica"/>
                <a:sym typeface="Helvetica"/>
              </a:rPr>
              <a:t>. </a:t>
            </a:r>
          </a:p>
          <a:p>
            <a:pPr algn="ctr">
              <a:lnSpc>
                <a:spcPts val="1960"/>
              </a:lnSpc>
              <a:spcBef>
                <a:spcPct val="0"/>
              </a:spcBef>
            </a:pPr>
            <a:r>
              <a:rPr lang="en-US" sz="1400">
                <a:solidFill>
                  <a:srgbClr val="000000"/>
                </a:solidFill>
                <a:latin typeface="Helvetica"/>
                <a:ea typeface="Helvetica"/>
                <a:cs typeface="Helvetica"/>
                <a:sym typeface="Helvetica"/>
              </a:rPr>
              <a:t>(Scope, 2026) </a:t>
            </a:r>
          </a:p>
        </p:txBody>
      </p:sp>
      <p:sp>
        <p:nvSpPr>
          <p:cNvPr name="TextBox 27" id="27"/>
          <p:cNvSpPr txBox="true"/>
          <p:nvPr/>
        </p:nvSpPr>
        <p:spPr>
          <a:xfrm rot="0">
            <a:off x="870298" y="5126607"/>
            <a:ext cx="3445074" cy="3792855"/>
          </a:xfrm>
          <a:prstGeom prst="rect">
            <a:avLst/>
          </a:prstGeom>
        </p:spPr>
        <p:txBody>
          <a:bodyPr anchor="t" rtlCol="false" tIns="0" lIns="0" bIns="0" rIns="0">
            <a:spAutoFit/>
          </a:bodyPr>
          <a:lstStyle/>
          <a:p>
            <a:pPr algn="ctr">
              <a:lnSpc>
                <a:spcPts val="2520"/>
              </a:lnSpc>
            </a:pPr>
            <a:r>
              <a:rPr lang="en-US" sz="1800">
                <a:solidFill>
                  <a:srgbClr val="000000"/>
                </a:solidFill>
                <a:latin typeface="Helvetica"/>
                <a:ea typeface="Helvetica"/>
                <a:cs typeface="Helvetica"/>
                <a:sym typeface="Helvetica"/>
              </a:rPr>
              <a:t>You can request adjustments without having a diagnosis or disability (ACAS, 2022).</a:t>
            </a:r>
          </a:p>
          <a:p>
            <a:pPr algn="ctr">
              <a:lnSpc>
                <a:spcPts val="2520"/>
              </a:lnSpc>
              <a:spcBef>
                <a:spcPct val="0"/>
              </a:spcBef>
            </a:pPr>
            <a:r>
              <a:rPr lang="en-US" sz="1800">
                <a:solidFill>
                  <a:srgbClr val="000000"/>
                </a:solidFill>
                <a:latin typeface="Helvetica"/>
                <a:ea typeface="Helvetica"/>
                <a:cs typeface="Helvetica"/>
                <a:sym typeface="Helvetica"/>
              </a:rPr>
              <a:t>E.g., someone who suffers from backpain might request a chair that is meant to reduce aches and has a set back to it. The adjustments are meant to enhance an individuals ability to perform their role/job and it is down to the organisation to try and meet these needs if they can.</a:t>
            </a:r>
          </a:p>
        </p:txBody>
      </p:sp>
      <p:sp>
        <p:nvSpPr>
          <p:cNvPr name="TextBox 28" id="28"/>
          <p:cNvSpPr txBox="true"/>
          <p:nvPr/>
        </p:nvSpPr>
        <p:spPr>
          <a:xfrm rot="0">
            <a:off x="870298" y="1574474"/>
            <a:ext cx="6272312" cy="467361"/>
          </a:xfrm>
          <a:prstGeom prst="rect">
            <a:avLst/>
          </a:prstGeom>
        </p:spPr>
        <p:txBody>
          <a:bodyPr anchor="t" rtlCol="false" tIns="0" lIns="0" bIns="0" rIns="0">
            <a:spAutoFit/>
          </a:bodyPr>
          <a:lstStyle/>
          <a:p>
            <a:pPr algn="ctr">
              <a:lnSpc>
                <a:spcPts val="3639"/>
              </a:lnSpc>
              <a:spcBef>
                <a:spcPct val="0"/>
              </a:spcBef>
            </a:pPr>
            <a:r>
              <a:rPr lang="en-US" b="true" sz="2599" i="true">
                <a:solidFill>
                  <a:srgbClr val="71619D"/>
                </a:solidFill>
                <a:latin typeface="Helvetica Bold Italics"/>
                <a:ea typeface="Helvetica Bold Italics"/>
                <a:cs typeface="Helvetica Bold Italics"/>
                <a:sym typeface="Helvetica Bold Italics"/>
              </a:rPr>
              <a:t>in college, university, and the workplace</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028700" y="1038225"/>
            <a:ext cx="10354287" cy="897076"/>
          </a:xfrm>
          <a:prstGeom prst="rect">
            <a:avLst/>
          </a:prstGeom>
        </p:spPr>
        <p:txBody>
          <a:bodyPr anchor="t" rtlCol="false" tIns="0" lIns="0" bIns="0" rIns="0">
            <a:spAutoFit/>
          </a:bodyPr>
          <a:lstStyle/>
          <a:p>
            <a:pPr algn="l">
              <a:lnSpc>
                <a:spcPts val="6642"/>
              </a:lnSpc>
            </a:pPr>
            <a:r>
              <a:rPr lang="en-US" sz="5984" b="true">
                <a:solidFill>
                  <a:srgbClr val="71619D"/>
                </a:solidFill>
                <a:latin typeface="Helvetica Bold"/>
                <a:ea typeface="Helvetica Bold"/>
                <a:cs typeface="Helvetica Bold"/>
                <a:sym typeface="Helvetica Bold"/>
              </a:rPr>
              <a:t>Unreasonable Adjustments </a:t>
            </a:r>
          </a:p>
        </p:txBody>
      </p:sp>
      <p:grpSp>
        <p:nvGrpSpPr>
          <p:cNvPr name="Group 3" id="3"/>
          <p:cNvGrpSpPr/>
          <p:nvPr/>
        </p:nvGrpSpPr>
        <p:grpSpPr>
          <a:xfrm rot="0">
            <a:off x="1028700" y="2301196"/>
            <a:ext cx="10950801" cy="7079825"/>
            <a:chOff x="0" y="0"/>
            <a:chExt cx="14601068" cy="9439767"/>
          </a:xfrm>
        </p:grpSpPr>
        <p:grpSp>
          <p:nvGrpSpPr>
            <p:cNvPr name="Group 4" id="4"/>
            <p:cNvGrpSpPr/>
            <p:nvPr/>
          </p:nvGrpSpPr>
          <p:grpSpPr>
            <a:xfrm rot="0">
              <a:off x="0" y="0"/>
              <a:ext cx="14601068" cy="2956249"/>
              <a:chOff x="0" y="0"/>
              <a:chExt cx="2958477" cy="598997"/>
            </a:xfrm>
          </p:grpSpPr>
          <p:sp>
            <p:nvSpPr>
              <p:cNvPr name="Freeform 5" id="5"/>
              <p:cNvSpPr/>
              <p:nvPr/>
            </p:nvSpPr>
            <p:spPr>
              <a:xfrm flipH="false" flipV="false" rot="0">
                <a:off x="0" y="0"/>
                <a:ext cx="2958477" cy="598997"/>
              </a:xfrm>
              <a:custGeom>
                <a:avLst/>
                <a:gdLst/>
                <a:ahLst/>
                <a:cxnLst/>
                <a:rect r="r" b="b" t="t" l="l"/>
                <a:pathLst>
                  <a:path h="598997" w="2958477">
                    <a:moveTo>
                      <a:pt x="11312" y="0"/>
                    </a:moveTo>
                    <a:lnTo>
                      <a:pt x="2947166" y="0"/>
                    </a:lnTo>
                    <a:cubicBezTo>
                      <a:pt x="2953413" y="0"/>
                      <a:pt x="2958477" y="5064"/>
                      <a:pt x="2958477" y="11312"/>
                    </a:cubicBezTo>
                    <a:lnTo>
                      <a:pt x="2958477" y="587685"/>
                    </a:lnTo>
                    <a:cubicBezTo>
                      <a:pt x="2958477" y="593932"/>
                      <a:pt x="2953413" y="598997"/>
                      <a:pt x="2947166" y="598997"/>
                    </a:cubicBezTo>
                    <a:lnTo>
                      <a:pt x="11312" y="598997"/>
                    </a:lnTo>
                    <a:cubicBezTo>
                      <a:pt x="5064" y="598997"/>
                      <a:pt x="0" y="593932"/>
                      <a:pt x="0" y="587685"/>
                    </a:cubicBezTo>
                    <a:lnTo>
                      <a:pt x="0" y="11312"/>
                    </a:lnTo>
                    <a:cubicBezTo>
                      <a:pt x="0" y="5064"/>
                      <a:pt x="5064" y="0"/>
                      <a:pt x="11312" y="0"/>
                    </a:cubicBezTo>
                    <a:close/>
                  </a:path>
                </a:pathLst>
              </a:custGeom>
              <a:solidFill>
                <a:srgbClr val="524873"/>
              </a:solidFill>
            </p:spPr>
          </p:sp>
          <p:sp>
            <p:nvSpPr>
              <p:cNvPr name="TextBox 6" id="6"/>
              <p:cNvSpPr txBox="true"/>
              <p:nvPr/>
            </p:nvSpPr>
            <p:spPr>
              <a:xfrm>
                <a:off x="0" y="-57150"/>
                <a:ext cx="2958477" cy="656147"/>
              </a:xfrm>
              <a:prstGeom prst="rect">
                <a:avLst/>
              </a:prstGeom>
            </p:spPr>
            <p:txBody>
              <a:bodyPr anchor="ctr" rtlCol="false" tIns="50800" lIns="50800" bIns="50800" rIns="50800"/>
              <a:lstStyle/>
              <a:p>
                <a:pPr algn="ctr">
                  <a:lnSpc>
                    <a:spcPts val="2659"/>
                  </a:lnSpc>
                </a:pPr>
              </a:p>
            </p:txBody>
          </p:sp>
        </p:grpSp>
        <p:sp>
          <p:nvSpPr>
            <p:cNvPr name="TextBox 7" id="7"/>
            <p:cNvSpPr txBox="true"/>
            <p:nvPr/>
          </p:nvSpPr>
          <p:spPr>
            <a:xfrm rot="0">
              <a:off x="2034108" y="171746"/>
              <a:ext cx="12179686" cy="2559691"/>
            </a:xfrm>
            <a:prstGeom prst="rect">
              <a:avLst/>
            </a:prstGeom>
          </p:spPr>
          <p:txBody>
            <a:bodyPr anchor="t" rtlCol="false" tIns="0" lIns="0" bIns="0" rIns="0">
              <a:spAutoFit/>
            </a:bodyPr>
            <a:lstStyle/>
            <a:p>
              <a:pPr algn="just">
                <a:lnSpc>
                  <a:spcPts val="3027"/>
                </a:lnSpc>
                <a:spcBef>
                  <a:spcPct val="0"/>
                </a:spcBef>
              </a:pPr>
              <a:r>
                <a:rPr lang="en-US" b="true" sz="2162">
                  <a:solidFill>
                    <a:srgbClr val="FFFFFF"/>
                  </a:solidFill>
                  <a:latin typeface="Helvetica Bold"/>
                  <a:ea typeface="Helvetica Bold"/>
                  <a:cs typeface="Helvetica Bold"/>
                  <a:sym typeface="Helvetica Bold"/>
                </a:rPr>
                <a:t>Feasibility:</a:t>
              </a:r>
            </a:p>
            <a:p>
              <a:pPr algn="l">
                <a:lnSpc>
                  <a:spcPts val="2607"/>
                </a:lnSpc>
                <a:spcBef>
                  <a:spcPct val="0"/>
                </a:spcBef>
              </a:pPr>
              <a:r>
                <a:rPr lang="en-US" sz="1862">
                  <a:solidFill>
                    <a:srgbClr val="FFFFFF"/>
                  </a:solidFill>
                  <a:latin typeface="Helvetica"/>
                  <a:ea typeface="Helvetica"/>
                  <a:cs typeface="Helvetica"/>
                  <a:sym typeface="Helvetica"/>
                </a:rPr>
                <a:t>Some adjustments may be considered unreasonable if they are not realistically achievable for the organisation, such as requiring major structural changes or resources they cannot provide. Even when one option isn’t feasible, alternative adjustments can usually still be explored to reduce barriers. </a:t>
              </a:r>
            </a:p>
            <a:p>
              <a:pPr algn="r">
                <a:lnSpc>
                  <a:spcPts val="1907"/>
                </a:lnSpc>
                <a:spcBef>
                  <a:spcPct val="0"/>
                </a:spcBef>
              </a:pPr>
              <a:r>
                <a:rPr lang="en-US" sz="1362">
                  <a:solidFill>
                    <a:srgbClr val="FFFFFF"/>
                  </a:solidFill>
                  <a:latin typeface="Helvetica"/>
                  <a:ea typeface="Helvetica"/>
                  <a:cs typeface="Helvetica"/>
                  <a:sym typeface="Helvetica"/>
                </a:rPr>
                <a:t>(ACAS, 2022)</a:t>
              </a:r>
            </a:p>
          </p:txBody>
        </p:sp>
        <p:sp>
          <p:nvSpPr>
            <p:cNvPr name="TextBox 8" id="8"/>
            <p:cNvSpPr txBox="true"/>
            <p:nvPr/>
          </p:nvSpPr>
          <p:spPr>
            <a:xfrm rot="0">
              <a:off x="0" y="562591"/>
              <a:ext cx="2034084" cy="1778002"/>
            </a:xfrm>
            <a:prstGeom prst="rect">
              <a:avLst/>
            </a:prstGeom>
          </p:spPr>
          <p:txBody>
            <a:bodyPr anchor="t" rtlCol="false" tIns="0" lIns="0" bIns="0" rIns="0">
              <a:spAutoFit/>
            </a:bodyPr>
            <a:lstStyle/>
            <a:p>
              <a:pPr algn="ctr">
                <a:lnSpc>
                  <a:spcPts val="10292"/>
                </a:lnSpc>
              </a:pPr>
              <a:r>
                <a:rPr lang="en-US" b="true" sz="8436">
                  <a:solidFill>
                    <a:srgbClr val="FFFFFF"/>
                  </a:solidFill>
                  <a:latin typeface="Helvetica Bold"/>
                  <a:ea typeface="Helvetica Bold"/>
                  <a:cs typeface="Helvetica Bold"/>
                  <a:sym typeface="Helvetica Bold"/>
                </a:rPr>
                <a:t>1</a:t>
              </a:r>
            </a:p>
          </p:txBody>
        </p:sp>
        <p:grpSp>
          <p:nvGrpSpPr>
            <p:cNvPr name="Group 9" id="9"/>
            <p:cNvGrpSpPr/>
            <p:nvPr/>
          </p:nvGrpSpPr>
          <p:grpSpPr>
            <a:xfrm rot="0">
              <a:off x="0" y="6515333"/>
              <a:ext cx="14601068" cy="2924434"/>
              <a:chOff x="0" y="0"/>
              <a:chExt cx="2958477" cy="592551"/>
            </a:xfrm>
          </p:grpSpPr>
          <p:sp>
            <p:nvSpPr>
              <p:cNvPr name="Freeform 10" id="10"/>
              <p:cNvSpPr/>
              <p:nvPr/>
            </p:nvSpPr>
            <p:spPr>
              <a:xfrm flipH="false" flipV="false" rot="0">
                <a:off x="0" y="0"/>
                <a:ext cx="2958477" cy="592551"/>
              </a:xfrm>
              <a:custGeom>
                <a:avLst/>
                <a:gdLst/>
                <a:ahLst/>
                <a:cxnLst/>
                <a:rect r="r" b="b" t="t" l="l"/>
                <a:pathLst>
                  <a:path h="592551" w="2958477">
                    <a:moveTo>
                      <a:pt x="11312" y="0"/>
                    </a:moveTo>
                    <a:lnTo>
                      <a:pt x="2947166" y="0"/>
                    </a:lnTo>
                    <a:cubicBezTo>
                      <a:pt x="2953413" y="0"/>
                      <a:pt x="2958477" y="5064"/>
                      <a:pt x="2958477" y="11312"/>
                    </a:cubicBezTo>
                    <a:lnTo>
                      <a:pt x="2958477" y="581239"/>
                    </a:lnTo>
                    <a:cubicBezTo>
                      <a:pt x="2958477" y="587486"/>
                      <a:pt x="2953413" y="592551"/>
                      <a:pt x="2947166" y="592551"/>
                    </a:cubicBezTo>
                    <a:lnTo>
                      <a:pt x="11312" y="592551"/>
                    </a:lnTo>
                    <a:cubicBezTo>
                      <a:pt x="5064" y="592551"/>
                      <a:pt x="0" y="587486"/>
                      <a:pt x="0" y="581239"/>
                    </a:cubicBezTo>
                    <a:lnTo>
                      <a:pt x="0" y="11312"/>
                    </a:lnTo>
                    <a:cubicBezTo>
                      <a:pt x="0" y="5064"/>
                      <a:pt x="5064" y="0"/>
                      <a:pt x="11312" y="0"/>
                    </a:cubicBezTo>
                    <a:close/>
                  </a:path>
                </a:pathLst>
              </a:custGeom>
              <a:solidFill>
                <a:srgbClr val="9D8FC0"/>
              </a:solidFill>
            </p:spPr>
          </p:sp>
          <p:sp>
            <p:nvSpPr>
              <p:cNvPr name="TextBox 11" id="11"/>
              <p:cNvSpPr txBox="true"/>
              <p:nvPr/>
            </p:nvSpPr>
            <p:spPr>
              <a:xfrm>
                <a:off x="0" y="-57150"/>
                <a:ext cx="2958477" cy="649701"/>
              </a:xfrm>
              <a:prstGeom prst="rect">
                <a:avLst/>
              </a:prstGeom>
            </p:spPr>
            <p:txBody>
              <a:bodyPr anchor="ctr" rtlCol="false" tIns="50800" lIns="50800" bIns="50800" rIns="50800"/>
              <a:lstStyle/>
              <a:p>
                <a:pPr algn="ctr">
                  <a:lnSpc>
                    <a:spcPts val="2659"/>
                  </a:lnSpc>
                </a:pPr>
              </a:p>
            </p:txBody>
          </p:sp>
        </p:grpSp>
        <p:grpSp>
          <p:nvGrpSpPr>
            <p:cNvPr name="Group 12" id="12"/>
            <p:cNvGrpSpPr/>
            <p:nvPr/>
          </p:nvGrpSpPr>
          <p:grpSpPr>
            <a:xfrm rot="0">
              <a:off x="0" y="3267693"/>
              <a:ext cx="14601068" cy="2942566"/>
              <a:chOff x="0" y="0"/>
              <a:chExt cx="2958477" cy="596225"/>
            </a:xfrm>
          </p:grpSpPr>
          <p:sp>
            <p:nvSpPr>
              <p:cNvPr name="Freeform 13" id="13"/>
              <p:cNvSpPr/>
              <p:nvPr/>
            </p:nvSpPr>
            <p:spPr>
              <a:xfrm flipH="false" flipV="false" rot="0">
                <a:off x="0" y="0"/>
                <a:ext cx="2958477" cy="596225"/>
              </a:xfrm>
              <a:custGeom>
                <a:avLst/>
                <a:gdLst/>
                <a:ahLst/>
                <a:cxnLst/>
                <a:rect r="r" b="b" t="t" l="l"/>
                <a:pathLst>
                  <a:path h="596225" w="2958477">
                    <a:moveTo>
                      <a:pt x="11312" y="0"/>
                    </a:moveTo>
                    <a:lnTo>
                      <a:pt x="2947166" y="0"/>
                    </a:lnTo>
                    <a:cubicBezTo>
                      <a:pt x="2953413" y="0"/>
                      <a:pt x="2958477" y="5064"/>
                      <a:pt x="2958477" y="11312"/>
                    </a:cubicBezTo>
                    <a:lnTo>
                      <a:pt x="2958477" y="584913"/>
                    </a:lnTo>
                    <a:cubicBezTo>
                      <a:pt x="2958477" y="591160"/>
                      <a:pt x="2953413" y="596225"/>
                      <a:pt x="2947166" y="596225"/>
                    </a:cubicBezTo>
                    <a:lnTo>
                      <a:pt x="11312" y="596225"/>
                    </a:lnTo>
                    <a:cubicBezTo>
                      <a:pt x="5064" y="596225"/>
                      <a:pt x="0" y="591160"/>
                      <a:pt x="0" y="584913"/>
                    </a:cubicBezTo>
                    <a:lnTo>
                      <a:pt x="0" y="11312"/>
                    </a:lnTo>
                    <a:cubicBezTo>
                      <a:pt x="0" y="5064"/>
                      <a:pt x="5064" y="0"/>
                      <a:pt x="11312" y="0"/>
                    </a:cubicBezTo>
                    <a:close/>
                  </a:path>
                </a:pathLst>
              </a:custGeom>
              <a:solidFill>
                <a:srgbClr val="71619D"/>
              </a:solidFill>
            </p:spPr>
          </p:sp>
          <p:sp>
            <p:nvSpPr>
              <p:cNvPr name="TextBox 14" id="14"/>
              <p:cNvSpPr txBox="true"/>
              <p:nvPr/>
            </p:nvSpPr>
            <p:spPr>
              <a:xfrm>
                <a:off x="0" y="-57150"/>
                <a:ext cx="2958477" cy="653375"/>
              </a:xfrm>
              <a:prstGeom prst="rect">
                <a:avLst/>
              </a:prstGeom>
            </p:spPr>
            <p:txBody>
              <a:bodyPr anchor="ctr" rtlCol="false" tIns="50800" lIns="50800" bIns="50800" rIns="50800"/>
              <a:lstStyle/>
              <a:p>
                <a:pPr algn="ctr">
                  <a:lnSpc>
                    <a:spcPts val="2659"/>
                  </a:lnSpc>
                </a:pPr>
              </a:p>
            </p:txBody>
          </p:sp>
        </p:grpSp>
        <p:sp>
          <p:nvSpPr>
            <p:cNvPr name="TextBox 15" id="15"/>
            <p:cNvSpPr txBox="true"/>
            <p:nvPr/>
          </p:nvSpPr>
          <p:spPr>
            <a:xfrm rot="0">
              <a:off x="2034108" y="3636180"/>
              <a:ext cx="12179662" cy="2142073"/>
            </a:xfrm>
            <a:prstGeom prst="rect">
              <a:avLst/>
            </a:prstGeom>
          </p:spPr>
          <p:txBody>
            <a:bodyPr anchor="t" rtlCol="false" tIns="0" lIns="0" bIns="0" rIns="0">
              <a:spAutoFit/>
            </a:bodyPr>
            <a:lstStyle/>
            <a:p>
              <a:pPr algn="l">
                <a:lnSpc>
                  <a:spcPts val="3167"/>
                </a:lnSpc>
                <a:spcBef>
                  <a:spcPct val="0"/>
                </a:spcBef>
              </a:pPr>
              <a:r>
                <a:rPr lang="en-US" b="true" sz="2262">
                  <a:solidFill>
                    <a:srgbClr val="FFFFFF"/>
                  </a:solidFill>
                  <a:latin typeface="Helvetica Bold"/>
                  <a:ea typeface="Helvetica Bold"/>
                  <a:cs typeface="Helvetica Bold"/>
                  <a:sym typeface="Helvetica Bold"/>
                </a:rPr>
                <a:t>Fundamentally change the role:</a:t>
              </a:r>
            </a:p>
            <a:p>
              <a:pPr algn="l">
                <a:lnSpc>
                  <a:spcPts val="2607"/>
                </a:lnSpc>
                <a:spcBef>
                  <a:spcPct val="0"/>
                </a:spcBef>
              </a:pPr>
              <a:r>
                <a:rPr lang="en-US" sz="1862">
                  <a:solidFill>
                    <a:srgbClr val="FFFFFF"/>
                  </a:solidFill>
                  <a:latin typeface="Helvetica"/>
                  <a:ea typeface="Helvetica"/>
                  <a:cs typeface="Helvetica"/>
                  <a:sym typeface="Helvetica"/>
                </a:rPr>
                <a:t>An adjustment becomes unreasonable if it removes essential duties that define the core purpose of the role. While core responsibilities must remain intact, tasks can often be adapted, graded, or supported in different ways to maintain participation.</a:t>
              </a:r>
            </a:p>
            <a:p>
              <a:pPr algn="r">
                <a:lnSpc>
                  <a:spcPts val="1907"/>
                </a:lnSpc>
                <a:spcBef>
                  <a:spcPct val="0"/>
                </a:spcBef>
              </a:pPr>
              <a:r>
                <a:rPr lang="en-US" sz="1362">
                  <a:solidFill>
                    <a:srgbClr val="FFFFFF"/>
                  </a:solidFill>
                  <a:latin typeface="Helvetica"/>
                  <a:ea typeface="Helvetica"/>
                  <a:cs typeface="Helvetica"/>
                  <a:sym typeface="Helvetica"/>
                </a:rPr>
                <a:t>(UK Government, 2010)</a:t>
              </a:r>
            </a:p>
          </p:txBody>
        </p:sp>
        <p:sp>
          <p:nvSpPr>
            <p:cNvPr name="TextBox 16" id="16"/>
            <p:cNvSpPr txBox="true"/>
            <p:nvPr/>
          </p:nvSpPr>
          <p:spPr>
            <a:xfrm rot="0">
              <a:off x="24" y="3813452"/>
              <a:ext cx="2034084" cy="1778002"/>
            </a:xfrm>
            <a:prstGeom prst="rect">
              <a:avLst/>
            </a:prstGeom>
          </p:spPr>
          <p:txBody>
            <a:bodyPr anchor="t" rtlCol="false" tIns="0" lIns="0" bIns="0" rIns="0">
              <a:spAutoFit/>
            </a:bodyPr>
            <a:lstStyle/>
            <a:p>
              <a:pPr algn="ctr">
                <a:lnSpc>
                  <a:spcPts val="10292"/>
                </a:lnSpc>
              </a:pPr>
              <a:r>
                <a:rPr lang="en-US" b="true" sz="8436">
                  <a:solidFill>
                    <a:srgbClr val="FFFFFF"/>
                  </a:solidFill>
                  <a:latin typeface="Helvetica Bold"/>
                  <a:ea typeface="Helvetica Bold"/>
                  <a:cs typeface="Helvetica Bold"/>
                  <a:sym typeface="Helvetica Bold"/>
                </a:rPr>
                <a:t>2</a:t>
              </a:r>
            </a:p>
          </p:txBody>
        </p:sp>
        <p:sp>
          <p:nvSpPr>
            <p:cNvPr name="TextBox 17" id="17"/>
            <p:cNvSpPr txBox="true"/>
            <p:nvPr/>
          </p:nvSpPr>
          <p:spPr>
            <a:xfrm rot="0">
              <a:off x="0" y="7149211"/>
              <a:ext cx="2034108" cy="1778002"/>
            </a:xfrm>
            <a:prstGeom prst="rect">
              <a:avLst/>
            </a:prstGeom>
          </p:spPr>
          <p:txBody>
            <a:bodyPr anchor="t" rtlCol="false" tIns="0" lIns="0" bIns="0" rIns="0">
              <a:spAutoFit/>
            </a:bodyPr>
            <a:lstStyle/>
            <a:p>
              <a:pPr algn="ctr">
                <a:lnSpc>
                  <a:spcPts val="10293"/>
                </a:lnSpc>
              </a:pPr>
              <a:r>
                <a:rPr lang="en-US" b="true" sz="8436">
                  <a:solidFill>
                    <a:srgbClr val="FFFFFF"/>
                  </a:solidFill>
                  <a:latin typeface="Helvetica Bold"/>
                  <a:ea typeface="Helvetica Bold"/>
                  <a:cs typeface="Helvetica Bold"/>
                  <a:sym typeface="Helvetica Bold"/>
                </a:rPr>
                <a:t>3</a:t>
              </a:r>
            </a:p>
          </p:txBody>
        </p:sp>
        <p:sp>
          <p:nvSpPr>
            <p:cNvPr name="TextBox 18" id="18"/>
            <p:cNvSpPr txBox="true"/>
            <p:nvPr/>
          </p:nvSpPr>
          <p:spPr>
            <a:xfrm rot="0">
              <a:off x="2034108" y="6889709"/>
              <a:ext cx="12179686" cy="2142112"/>
            </a:xfrm>
            <a:prstGeom prst="rect">
              <a:avLst/>
            </a:prstGeom>
          </p:spPr>
          <p:txBody>
            <a:bodyPr anchor="t" rtlCol="false" tIns="0" lIns="0" bIns="0" rIns="0">
              <a:spAutoFit/>
            </a:bodyPr>
            <a:lstStyle/>
            <a:p>
              <a:pPr algn="l">
                <a:lnSpc>
                  <a:spcPts val="3167"/>
                </a:lnSpc>
                <a:spcBef>
                  <a:spcPct val="0"/>
                </a:spcBef>
              </a:pPr>
              <a:r>
                <a:rPr lang="en-US" b="true" sz="2262">
                  <a:solidFill>
                    <a:srgbClr val="FFFFFF"/>
                  </a:solidFill>
                  <a:latin typeface="Helvetica Bold"/>
                  <a:ea typeface="Helvetica Bold"/>
                  <a:cs typeface="Helvetica Bold"/>
                  <a:sym typeface="Helvetica Bold"/>
                </a:rPr>
                <a:t>Significant safety risk:</a:t>
              </a:r>
            </a:p>
            <a:p>
              <a:pPr algn="l">
                <a:lnSpc>
                  <a:spcPts val="2603"/>
                </a:lnSpc>
                <a:spcBef>
                  <a:spcPct val="0"/>
                </a:spcBef>
              </a:pPr>
              <a:r>
                <a:rPr lang="en-US" sz="1859">
                  <a:solidFill>
                    <a:srgbClr val="FFFFFF"/>
                  </a:solidFill>
                  <a:latin typeface="Helvetica"/>
                  <a:ea typeface="Helvetica"/>
                  <a:cs typeface="Helvetica"/>
                  <a:sym typeface="Helvetica"/>
                </a:rPr>
                <a:t>Adjustments may be unreasonable if they create a substantial health or safety risk for the individual, collegues, or service users. In these situations, safer alternative adjustments can usually be idenitified to support inclusion without compromising safety.</a:t>
              </a:r>
            </a:p>
            <a:p>
              <a:pPr algn="r">
                <a:lnSpc>
                  <a:spcPts val="1904"/>
                </a:lnSpc>
                <a:spcBef>
                  <a:spcPct val="0"/>
                </a:spcBef>
              </a:pPr>
              <a:r>
                <a:rPr lang="en-US" sz="1360">
                  <a:solidFill>
                    <a:srgbClr val="FFFFFF"/>
                  </a:solidFill>
                  <a:latin typeface="Helvetica"/>
                  <a:ea typeface="Helvetica"/>
                  <a:cs typeface="Helvetica"/>
                  <a:sym typeface="Helvetica"/>
                </a:rPr>
                <a:t>(ACAS, 2022)</a:t>
              </a:r>
            </a:p>
          </p:txBody>
        </p:sp>
      </p:grpSp>
      <p:sp>
        <p:nvSpPr>
          <p:cNvPr name="Freeform 19" id="19"/>
          <p:cNvSpPr/>
          <p:nvPr/>
        </p:nvSpPr>
        <p:spPr>
          <a:xfrm flipH="false" flipV="false" rot="0">
            <a:off x="12490225" y="0"/>
            <a:ext cx="6590237" cy="10401953"/>
          </a:xfrm>
          <a:custGeom>
            <a:avLst/>
            <a:gdLst/>
            <a:ahLst/>
            <a:cxnLst/>
            <a:rect r="r" b="b" t="t" l="l"/>
            <a:pathLst>
              <a:path h="10401953" w="6590237">
                <a:moveTo>
                  <a:pt x="0" y="0"/>
                </a:moveTo>
                <a:lnTo>
                  <a:pt x="6590237" y="0"/>
                </a:lnTo>
                <a:lnTo>
                  <a:pt x="6590237" y="10401953"/>
                </a:lnTo>
                <a:lnTo>
                  <a:pt x="0" y="10401953"/>
                </a:lnTo>
                <a:lnTo>
                  <a:pt x="0" y="0"/>
                </a:lnTo>
                <a:close/>
              </a:path>
            </a:pathLst>
          </a:custGeom>
          <a:blipFill>
            <a:blip r:embed="rId3"/>
            <a:stretch>
              <a:fillRect l="0" t="-3186" r="-8796" b="-270"/>
            </a:stretch>
          </a:blipFill>
        </p:spPr>
      </p:sp>
    </p:spTree>
  </p:cSld>
  <p:clrMapOvr>
    <a:masterClrMapping/>
  </p:clrMapOvr>
</p:sld>
</file>

<file path=ppt/slides/slide14.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9932050" y="2207798"/>
            <a:ext cx="7327250" cy="5904230"/>
          </a:xfrm>
          <a:prstGeom prst="rect">
            <a:avLst/>
          </a:prstGeom>
        </p:spPr>
        <p:txBody>
          <a:bodyPr anchor="t" rtlCol="false" tIns="0" lIns="0" bIns="0" rIns="0">
            <a:spAutoFit/>
          </a:bodyPr>
          <a:lstStyle/>
          <a:p>
            <a:pPr algn="l">
              <a:lnSpc>
                <a:spcPts val="3639"/>
              </a:lnSpc>
            </a:pPr>
            <a:r>
              <a:rPr lang="en-US" sz="2599" b="true">
                <a:solidFill>
                  <a:srgbClr val="008573"/>
                </a:solidFill>
                <a:latin typeface="Helvetica Bold"/>
                <a:ea typeface="Helvetica Bold"/>
                <a:cs typeface="Helvetica Bold"/>
                <a:sym typeface="Helvetica Bold"/>
              </a:rPr>
              <a:t>Microaggressions: </a:t>
            </a:r>
          </a:p>
          <a:p>
            <a:pPr algn="l">
              <a:lnSpc>
                <a:spcPts val="2800"/>
              </a:lnSpc>
            </a:pPr>
            <a:r>
              <a:rPr lang="en-US" sz="2000">
                <a:solidFill>
                  <a:srgbClr val="000000"/>
                </a:solidFill>
                <a:latin typeface="Helvetica"/>
                <a:ea typeface="Helvetica"/>
                <a:cs typeface="Helvetica"/>
                <a:sym typeface="Helvetica"/>
              </a:rPr>
              <a:t>Microaggressions are subtle types of indirect discrimination towards individuals with a disability. This can be verbally or through actions. These types of comments and behaviours can impact an individual’s mental health and well being, confidence, occupational participation, sense of belonging/community, as well as engagement in education or work. There are 3 types of microaggressions: microassults, microinvalidation, and microinsults (disAbility Law Center of Virginia, 2023). </a:t>
            </a:r>
          </a:p>
          <a:p>
            <a:pPr algn="l">
              <a:lnSpc>
                <a:spcPts val="3124"/>
              </a:lnSpc>
            </a:pPr>
          </a:p>
          <a:p>
            <a:pPr algn="l">
              <a:lnSpc>
                <a:spcPts val="3639"/>
              </a:lnSpc>
            </a:pPr>
            <a:r>
              <a:rPr lang="en-US" sz="2599" b="true">
                <a:solidFill>
                  <a:srgbClr val="008573"/>
                </a:solidFill>
                <a:latin typeface="Helvetica Bold"/>
                <a:ea typeface="Helvetica Bold"/>
                <a:cs typeface="Helvetica Bold"/>
                <a:sym typeface="Helvetica Bold"/>
              </a:rPr>
              <a:t>Systemic barriers:</a:t>
            </a:r>
          </a:p>
          <a:p>
            <a:pPr algn="l">
              <a:lnSpc>
                <a:spcPts val="2800"/>
              </a:lnSpc>
            </a:pPr>
            <a:r>
              <a:rPr lang="en-US" sz="2000">
                <a:solidFill>
                  <a:srgbClr val="000000"/>
                </a:solidFill>
                <a:latin typeface="Helvetica"/>
                <a:ea typeface="Helvetica"/>
                <a:cs typeface="Helvetica"/>
                <a:sym typeface="Helvetica"/>
              </a:rPr>
              <a:t>Policies, environments, and structures often prioritise non‑disabled norms. Inflexible assessments, inaccessible buildings, and restrictive service criteria limit equitable. </a:t>
            </a:r>
          </a:p>
          <a:p>
            <a:pPr algn="l">
              <a:lnSpc>
                <a:spcPts val="2800"/>
              </a:lnSpc>
            </a:pPr>
          </a:p>
          <a:p>
            <a:pPr algn="l">
              <a:lnSpc>
                <a:spcPts val="2800"/>
              </a:lnSpc>
              <a:spcBef>
                <a:spcPct val="0"/>
              </a:spcBef>
            </a:pPr>
            <a:r>
              <a:rPr lang="en-US" sz="2000" i="true">
                <a:solidFill>
                  <a:srgbClr val="008573"/>
                </a:solidFill>
                <a:latin typeface="Helvetica Italics"/>
                <a:ea typeface="Helvetica Italics"/>
                <a:cs typeface="Helvetica Italics"/>
                <a:sym typeface="Helvetica Italics"/>
              </a:rPr>
              <a:t>“See people’s strengths before seeing the disabilities”</a:t>
            </a:r>
          </a:p>
        </p:txBody>
      </p:sp>
      <p:sp>
        <p:nvSpPr>
          <p:cNvPr name="TextBox 3" id="3"/>
          <p:cNvSpPr txBox="true"/>
          <p:nvPr/>
        </p:nvSpPr>
        <p:spPr>
          <a:xfrm rot="0">
            <a:off x="1905865" y="2173080"/>
            <a:ext cx="7564337" cy="7345045"/>
          </a:xfrm>
          <a:prstGeom prst="rect">
            <a:avLst/>
          </a:prstGeom>
        </p:spPr>
        <p:txBody>
          <a:bodyPr anchor="t" rtlCol="false" tIns="0" lIns="0" bIns="0" rIns="0">
            <a:spAutoFit/>
          </a:bodyPr>
          <a:lstStyle/>
          <a:p>
            <a:pPr algn="l">
              <a:lnSpc>
                <a:spcPts val="3359"/>
              </a:lnSpc>
            </a:pPr>
            <a:r>
              <a:rPr lang="en-US" sz="2399" b="true">
                <a:solidFill>
                  <a:srgbClr val="008573"/>
                </a:solidFill>
                <a:latin typeface="Helvetica Bold"/>
                <a:ea typeface="Helvetica Bold"/>
                <a:cs typeface="Helvetica Bold"/>
                <a:sym typeface="Helvetica Bold"/>
              </a:rPr>
              <a:t>Assumptions about capability:</a:t>
            </a:r>
          </a:p>
          <a:p>
            <a:pPr algn="l">
              <a:lnSpc>
                <a:spcPts val="3018"/>
              </a:lnSpc>
            </a:pPr>
            <a:r>
              <a:rPr lang="en-US" sz="2156">
                <a:solidFill>
                  <a:srgbClr val="000000"/>
                </a:solidFill>
                <a:latin typeface="Helvetica"/>
                <a:ea typeface="Helvetica"/>
                <a:cs typeface="Helvetica"/>
                <a:sym typeface="Helvetica"/>
              </a:rPr>
              <a:t>People may assume disabled student or service users are less capable, which can limit opportunities and undermine autonomy. These assumptions conflict with person-centred, non-discriminatory OT practice.</a:t>
            </a:r>
          </a:p>
          <a:p>
            <a:pPr algn="l">
              <a:lnSpc>
                <a:spcPts val="2738"/>
              </a:lnSpc>
            </a:pPr>
            <a:r>
              <a:rPr lang="en-US" sz="1956" i="true">
                <a:solidFill>
                  <a:srgbClr val="008573"/>
                </a:solidFill>
                <a:latin typeface="Helvetica Italics"/>
                <a:ea typeface="Helvetica Italics"/>
                <a:cs typeface="Helvetica Italics"/>
                <a:sym typeface="Helvetica Italics"/>
              </a:rPr>
              <a:t>“Just because you may not have encountered something before… don’t write something or someone off”</a:t>
            </a:r>
          </a:p>
          <a:p>
            <a:pPr algn="l">
              <a:lnSpc>
                <a:spcPts val="2738"/>
              </a:lnSpc>
            </a:pPr>
          </a:p>
          <a:p>
            <a:pPr algn="l">
              <a:lnSpc>
                <a:spcPts val="3359"/>
              </a:lnSpc>
            </a:pPr>
            <a:r>
              <a:rPr lang="en-US" sz="2400" b="true">
                <a:solidFill>
                  <a:srgbClr val="008573"/>
                </a:solidFill>
                <a:latin typeface="Helvetica Bold"/>
                <a:ea typeface="Helvetica Bold"/>
                <a:cs typeface="Helvetica Bold"/>
                <a:sym typeface="Helvetica Bold"/>
              </a:rPr>
              <a:t>Lack of understanding</a:t>
            </a:r>
          </a:p>
          <a:p>
            <a:pPr algn="l">
              <a:lnSpc>
                <a:spcPts val="2800"/>
              </a:lnSpc>
            </a:pPr>
            <a:r>
              <a:rPr lang="en-US" sz="2000">
                <a:solidFill>
                  <a:srgbClr val="000000"/>
                </a:solidFill>
                <a:latin typeface="Helvetica"/>
                <a:ea typeface="Helvetica"/>
                <a:cs typeface="Helvetica"/>
                <a:sym typeface="Helvetica"/>
              </a:rPr>
              <a:t>Limited awareness of disability, especially invisible or fluctuating conditions, leads to unfair expectations, judgement, and inaccessible learning or practice environments. This reduces participation and inclusion.</a:t>
            </a:r>
          </a:p>
          <a:p>
            <a:pPr algn="l">
              <a:lnSpc>
                <a:spcPts val="2800"/>
              </a:lnSpc>
            </a:pPr>
            <a:r>
              <a:rPr lang="en-US" sz="2000">
                <a:solidFill>
                  <a:srgbClr val="000000"/>
                </a:solidFill>
                <a:latin typeface="Helvetica"/>
                <a:ea typeface="Helvetica"/>
                <a:cs typeface="Helvetica"/>
                <a:sym typeface="Helvetica"/>
              </a:rPr>
              <a:t>“</a:t>
            </a:r>
            <a:r>
              <a:rPr lang="en-US" sz="2000" i="true">
                <a:solidFill>
                  <a:srgbClr val="008573"/>
                </a:solidFill>
                <a:latin typeface="Helvetica Italics"/>
                <a:ea typeface="Helvetica Italics"/>
                <a:cs typeface="Helvetica Italics"/>
                <a:sym typeface="Helvetica Italics"/>
              </a:rPr>
              <a:t>Don’t be dismissive of the person based on disability” </a:t>
            </a:r>
          </a:p>
          <a:p>
            <a:pPr algn="l">
              <a:lnSpc>
                <a:spcPts val="2800"/>
              </a:lnSpc>
            </a:pPr>
          </a:p>
          <a:p>
            <a:pPr algn="l">
              <a:lnSpc>
                <a:spcPts val="3359"/>
              </a:lnSpc>
            </a:pPr>
            <a:r>
              <a:rPr lang="en-US" sz="2399" b="true">
                <a:solidFill>
                  <a:srgbClr val="008573"/>
                </a:solidFill>
                <a:latin typeface="Helvetica Bold"/>
                <a:ea typeface="Helvetica Bold"/>
                <a:cs typeface="Helvetica Bold"/>
                <a:sym typeface="Helvetica Bold"/>
              </a:rPr>
              <a:t>Inconsistent support:</a:t>
            </a:r>
          </a:p>
          <a:p>
            <a:pPr algn="l">
              <a:lnSpc>
                <a:spcPts val="2800"/>
              </a:lnSpc>
              <a:spcBef>
                <a:spcPct val="0"/>
              </a:spcBef>
            </a:pPr>
            <a:r>
              <a:rPr lang="en-US" sz="2000">
                <a:solidFill>
                  <a:srgbClr val="000000"/>
                </a:solidFill>
                <a:latin typeface="Helvetica"/>
                <a:ea typeface="Helvetica"/>
                <a:cs typeface="Helvetica"/>
                <a:sym typeface="Helvetica"/>
              </a:rPr>
              <a:t>Adjustments and accommodations are often applied unevenly, depending on staff attitudes rather than clear systems. This inconsistency creates barriers, reduces trust, and impacts occupational engagements.</a:t>
            </a:r>
          </a:p>
        </p:txBody>
      </p:sp>
      <p:sp>
        <p:nvSpPr>
          <p:cNvPr name="TextBox 4" id="4"/>
          <p:cNvSpPr txBox="true"/>
          <p:nvPr/>
        </p:nvSpPr>
        <p:spPr>
          <a:xfrm rot="0">
            <a:off x="1905865" y="900621"/>
            <a:ext cx="12167851" cy="820865"/>
          </a:xfrm>
          <a:prstGeom prst="rect">
            <a:avLst/>
          </a:prstGeom>
        </p:spPr>
        <p:txBody>
          <a:bodyPr anchor="t" rtlCol="false" tIns="0" lIns="0" bIns="0" rIns="0">
            <a:spAutoFit/>
          </a:bodyPr>
          <a:lstStyle/>
          <a:p>
            <a:pPr algn="l">
              <a:lnSpc>
                <a:spcPts val="6079"/>
              </a:lnSpc>
            </a:pPr>
            <a:r>
              <a:rPr lang="en-US" sz="5577" b="true">
                <a:solidFill>
                  <a:srgbClr val="6F6299"/>
                </a:solidFill>
                <a:latin typeface="Helvetica Bold"/>
                <a:ea typeface="Helvetica Bold"/>
                <a:cs typeface="Helvetica Bold"/>
                <a:sym typeface="Helvetica Bold"/>
              </a:rPr>
              <a:t>Ableism in Education &amp; Practice</a:t>
            </a:r>
          </a:p>
        </p:txBody>
      </p:sp>
      <p:sp>
        <p:nvSpPr>
          <p:cNvPr name="TextBox 5" id="5"/>
          <p:cNvSpPr txBox="true"/>
          <p:nvPr/>
        </p:nvSpPr>
        <p:spPr>
          <a:xfrm rot="0">
            <a:off x="13027335" y="1075236"/>
            <a:ext cx="4231965" cy="452586"/>
          </a:xfrm>
          <a:prstGeom prst="rect">
            <a:avLst/>
          </a:prstGeom>
        </p:spPr>
        <p:txBody>
          <a:bodyPr anchor="t" rtlCol="false" tIns="0" lIns="0" bIns="0" rIns="0">
            <a:spAutoFit/>
          </a:bodyPr>
          <a:lstStyle/>
          <a:p>
            <a:pPr algn="l">
              <a:lnSpc>
                <a:spcPts val="3355"/>
              </a:lnSpc>
            </a:pPr>
            <a:r>
              <a:rPr lang="en-US" b="true" sz="3078" i="true">
                <a:solidFill>
                  <a:srgbClr val="6F6299"/>
                </a:solidFill>
                <a:latin typeface="Helvetica Bold Italics"/>
                <a:ea typeface="Helvetica Bold Italics"/>
                <a:cs typeface="Helvetica Bold Italics"/>
                <a:sym typeface="Helvetica Bold Italics"/>
              </a:rPr>
              <a:t>at a system level</a:t>
            </a:r>
          </a:p>
        </p:txBody>
      </p:sp>
      <p:sp>
        <p:nvSpPr>
          <p:cNvPr name="AutoShape 6" id="6"/>
          <p:cNvSpPr/>
          <p:nvPr/>
        </p:nvSpPr>
        <p:spPr>
          <a:xfrm>
            <a:off x="1429615" y="768875"/>
            <a:ext cx="0" cy="1905223"/>
          </a:xfrm>
          <a:prstGeom prst="line">
            <a:avLst/>
          </a:prstGeom>
          <a:ln cap="flat" w="38100">
            <a:solidFill>
              <a:srgbClr val="FFDE17"/>
            </a:solidFill>
            <a:prstDash val="solid"/>
            <a:headEnd type="none" len="sm" w="sm"/>
            <a:tailEnd type="none" len="sm" w="sm"/>
          </a:ln>
        </p:spPr>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false" rot="0">
            <a:off x="0" y="0"/>
            <a:ext cx="18464252" cy="10436133"/>
          </a:xfrm>
          <a:custGeom>
            <a:avLst/>
            <a:gdLst/>
            <a:ahLst/>
            <a:cxnLst/>
            <a:rect r="r" b="b" t="t" l="l"/>
            <a:pathLst>
              <a:path h="10436133" w="18464252">
                <a:moveTo>
                  <a:pt x="18464252" y="0"/>
                </a:moveTo>
                <a:lnTo>
                  <a:pt x="0" y="0"/>
                </a:lnTo>
                <a:lnTo>
                  <a:pt x="0" y="10436133"/>
                </a:lnTo>
                <a:lnTo>
                  <a:pt x="18464252" y="10436133"/>
                </a:lnTo>
                <a:lnTo>
                  <a:pt x="18464252" y="0"/>
                </a:lnTo>
                <a:close/>
              </a:path>
            </a:pathLst>
          </a:custGeom>
          <a:blipFill>
            <a:blip r:embed="rId2"/>
            <a:stretch>
              <a:fillRect l="0" t="-18785" r="-954" b="-217"/>
            </a:stretch>
          </a:blipFill>
        </p:spPr>
      </p:sp>
      <p:sp>
        <p:nvSpPr>
          <p:cNvPr name="TextBox 3" id="3"/>
          <p:cNvSpPr txBox="true"/>
          <p:nvPr/>
        </p:nvSpPr>
        <p:spPr>
          <a:xfrm rot="0">
            <a:off x="10598536" y="6709640"/>
            <a:ext cx="5827123" cy="2023198"/>
          </a:xfrm>
          <a:prstGeom prst="rect">
            <a:avLst/>
          </a:prstGeom>
        </p:spPr>
        <p:txBody>
          <a:bodyPr anchor="t" rtlCol="false" tIns="0" lIns="0" bIns="0" rIns="0">
            <a:spAutoFit/>
          </a:bodyPr>
          <a:lstStyle/>
          <a:p>
            <a:pPr algn="ctr">
              <a:lnSpc>
                <a:spcPts val="7778"/>
              </a:lnSpc>
            </a:pPr>
            <a:r>
              <a:rPr lang="en-US" sz="7007" b="true">
                <a:solidFill>
                  <a:srgbClr val="FFFFFF"/>
                </a:solidFill>
                <a:latin typeface="Helvetica Bold"/>
                <a:ea typeface="Helvetica Bold"/>
                <a:cs typeface="Helvetica Bold"/>
                <a:sym typeface="Helvetica Bold"/>
              </a:rPr>
              <a:t>Interviewees</a:t>
            </a:r>
          </a:p>
          <a:p>
            <a:pPr algn="ctr">
              <a:lnSpc>
                <a:spcPts val="7778"/>
              </a:lnSpc>
              <a:spcBef>
                <a:spcPct val="0"/>
              </a:spcBef>
            </a:pPr>
            <a:r>
              <a:rPr lang="en-US" b="true" sz="7007">
                <a:solidFill>
                  <a:srgbClr val="FFFFFF"/>
                </a:solidFill>
                <a:latin typeface="Helvetica Bold"/>
                <a:ea typeface="Helvetica Bold"/>
                <a:cs typeface="Helvetica Bold"/>
                <a:sym typeface="Helvetica Bold"/>
              </a:rPr>
              <a:t>Deep Dive</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2137783" y="1956243"/>
            <a:ext cx="4581519" cy="937709"/>
          </a:xfrm>
          <a:prstGeom prst="rect">
            <a:avLst/>
          </a:prstGeom>
        </p:spPr>
        <p:txBody>
          <a:bodyPr anchor="t" rtlCol="false" tIns="0" lIns="0" bIns="0" rIns="0">
            <a:spAutoFit/>
          </a:bodyPr>
          <a:lstStyle/>
          <a:p>
            <a:pPr algn="l">
              <a:lnSpc>
                <a:spcPts val="7104"/>
              </a:lnSpc>
            </a:pPr>
            <a:r>
              <a:rPr lang="en-US" sz="5823" b="true">
                <a:solidFill>
                  <a:srgbClr val="71619D"/>
                </a:solidFill>
                <a:latin typeface="Helvetica Bold"/>
                <a:ea typeface="Helvetica Bold"/>
                <a:cs typeface="Helvetica Bold"/>
                <a:sym typeface="Helvetica Bold"/>
              </a:rPr>
              <a:t>Interviewees</a:t>
            </a:r>
          </a:p>
        </p:txBody>
      </p:sp>
      <p:sp>
        <p:nvSpPr>
          <p:cNvPr name="TextBox 3" id="3"/>
          <p:cNvSpPr txBox="true"/>
          <p:nvPr/>
        </p:nvSpPr>
        <p:spPr>
          <a:xfrm rot="0">
            <a:off x="2137783" y="3211166"/>
            <a:ext cx="5558663" cy="5062441"/>
          </a:xfrm>
          <a:prstGeom prst="rect">
            <a:avLst/>
          </a:prstGeom>
        </p:spPr>
        <p:txBody>
          <a:bodyPr anchor="t" rtlCol="false" tIns="0" lIns="0" bIns="0" rIns="0">
            <a:spAutoFit/>
          </a:bodyPr>
          <a:lstStyle/>
          <a:p>
            <a:pPr algn="l">
              <a:lnSpc>
                <a:spcPts val="4467"/>
              </a:lnSpc>
            </a:pPr>
            <a:r>
              <a:rPr lang="en-US" sz="3191" i="true">
                <a:solidFill>
                  <a:srgbClr val="000000"/>
                </a:solidFill>
                <a:latin typeface="Helvetica Italics"/>
                <a:ea typeface="Helvetica Italics"/>
                <a:cs typeface="Helvetica Italics"/>
                <a:sym typeface="Helvetica Italics"/>
              </a:rPr>
              <a:t>All information provided to us was completely anonymised and kept confidential. </a:t>
            </a:r>
          </a:p>
          <a:p>
            <a:pPr algn="l">
              <a:lnSpc>
                <a:spcPts val="4467"/>
              </a:lnSpc>
            </a:pPr>
          </a:p>
          <a:p>
            <a:pPr algn="l">
              <a:lnSpc>
                <a:spcPts val="4467"/>
              </a:lnSpc>
              <a:spcBef>
                <a:spcPct val="0"/>
              </a:spcBef>
            </a:pPr>
            <a:r>
              <a:rPr lang="en-US" sz="3191">
                <a:solidFill>
                  <a:srgbClr val="000000"/>
                </a:solidFill>
                <a:latin typeface="Helvetica"/>
                <a:ea typeface="Helvetica"/>
                <a:cs typeface="Helvetica"/>
                <a:sym typeface="Helvetica"/>
              </a:rPr>
              <a:t>In total, we had 6 participants, we reviewed the data and compiled key themes that appeared throughout all 6 interviews.</a:t>
            </a:r>
          </a:p>
        </p:txBody>
      </p:sp>
      <p:sp>
        <p:nvSpPr>
          <p:cNvPr name="Freeform 4" id="4"/>
          <p:cNvSpPr/>
          <p:nvPr/>
        </p:nvSpPr>
        <p:spPr>
          <a:xfrm flipH="false" flipV="false" rot="0">
            <a:off x="9845196" y="0"/>
            <a:ext cx="10478701" cy="10287000"/>
          </a:xfrm>
          <a:custGeom>
            <a:avLst/>
            <a:gdLst/>
            <a:ahLst/>
            <a:cxnLst/>
            <a:rect r="r" b="b" t="t" l="l"/>
            <a:pathLst>
              <a:path h="10287000" w="10478701">
                <a:moveTo>
                  <a:pt x="0" y="0"/>
                </a:moveTo>
                <a:lnTo>
                  <a:pt x="10478701" y="0"/>
                </a:lnTo>
                <a:lnTo>
                  <a:pt x="10478701" y="10287000"/>
                </a:lnTo>
                <a:lnTo>
                  <a:pt x="0" y="10287000"/>
                </a:lnTo>
                <a:lnTo>
                  <a:pt x="0" y="0"/>
                </a:lnTo>
                <a:close/>
              </a:path>
            </a:pathLst>
          </a:custGeom>
          <a:blipFill>
            <a:blip r:embed="rId3"/>
            <a:stretch>
              <a:fillRect l="-66179" t="-15985" r="-4402" b="0"/>
            </a:stretch>
          </a:blipFill>
        </p:spPr>
      </p:sp>
    </p:spTree>
  </p:cSld>
  <p:clrMapOvr>
    <a:masterClrMapping/>
  </p:clrMapOvr>
</p:sld>
</file>

<file path=ppt/slides/slide17.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0">
            <a:off x="16324092" y="8571577"/>
            <a:ext cx="1216934" cy="1195825"/>
            <a:chOff x="0" y="0"/>
            <a:chExt cx="1622578" cy="1594433"/>
          </a:xfrm>
        </p:grpSpPr>
        <p:grpSp>
          <p:nvGrpSpPr>
            <p:cNvPr name="Group 3" id="3"/>
            <p:cNvGrpSpPr/>
            <p:nvPr/>
          </p:nvGrpSpPr>
          <p:grpSpPr>
            <a:xfrm rot="0">
              <a:off x="0" y="0"/>
              <a:ext cx="1622578" cy="1594433"/>
              <a:chOff x="0" y="0"/>
              <a:chExt cx="786813" cy="773165"/>
            </a:xfrm>
          </p:grpSpPr>
          <p:sp>
            <p:nvSpPr>
              <p:cNvPr name="Freeform 4" id="4"/>
              <p:cNvSpPr/>
              <p:nvPr/>
            </p:nvSpPr>
            <p:spPr>
              <a:xfrm flipH="false" flipV="false" rot="0">
                <a:off x="0" y="0"/>
                <a:ext cx="786813" cy="773165"/>
              </a:xfrm>
              <a:custGeom>
                <a:avLst/>
                <a:gdLst/>
                <a:ahLst/>
                <a:cxnLst/>
                <a:rect r="r" b="b" t="t" l="l"/>
                <a:pathLst>
                  <a:path h="773165" w="786813">
                    <a:moveTo>
                      <a:pt x="393406" y="0"/>
                    </a:moveTo>
                    <a:cubicBezTo>
                      <a:pt x="176134" y="0"/>
                      <a:pt x="0" y="173079"/>
                      <a:pt x="0" y="386582"/>
                    </a:cubicBezTo>
                    <a:cubicBezTo>
                      <a:pt x="0" y="600086"/>
                      <a:pt x="176134" y="773165"/>
                      <a:pt x="393406" y="773165"/>
                    </a:cubicBezTo>
                    <a:cubicBezTo>
                      <a:pt x="610679" y="773165"/>
                      <a:pt x="786813" y="600086"/>
                      <a:pt x="786813" y="386582"/>
                    </a:cubicBezTo>
                    <a:cubicBezTo>
                      <a:pt x="786813" y="173079"/>
                      <a:pt x="610679" y="0"/>
                      <a:pt x="393406" y="0"/>
                    </a:cubicBezTo>
                    <a:close/>
                  </a:path>
                </a:pathLst>
              </a:custGeom>
              <a:solidFill>
                <a:srgbClr val="877794"/>
              </a:solidFill>
            </p:spPr>
          </p:sp>
          <p:sp>
            <p:nvSpPr>
              <p:cNvPr name="TextBox 5" id="5"/>
              <p:cNvSpPr txBox="true"/>
              <p:nvPr/>
            </p:nvSpPr>
            <p:spPr>
              <a:xfrm>
                <a:off x="73764" y="24859"/>
                <a:ext cx="639285" cy="675821"/>
              </a:xfrm>
              <a:prstGeom prst="rect">
                <a:avLst/>
              </a:prstGeom>
            </p:spPr>
            <p:txBody>
              <a:bodyPr anchor="ctr" rtlCol="false" tIns="50800" lIns="50800" bIns="50800" rIns="50800"/>
              <a:lstStyle/>
              <a:p>
                <a:pPr algn="ctr">
                  <a:lnSpc>
                    <a:spcPts val="2554"/>
                  </a:lnSpc>
                </a:pPr>
              </a:p>
            </p:txBody>
          </p:sp>
        </p:grpSp>
        <p:sp>
          <p:nvSpPr>
            <p:cNvPr name="TextBox 6" id="6"/>
            <p:cNvSpPr txBox="true"/>
            <p:nvPr/>
          </p:nvSpPr>
          <p:spPr>
            <a:xfrm rot="0">
              <a:off x="356621" y="680018"/>
              <a:ext cx="909336" cy="215347"/>
            </a:xfrm>
            <a:prstGeom prst="rect">
              <a:avLst/>
            </a:prstGeom>
          </p:spPr>
          <p:txBody>
            <a:bodyPr anchor="t" rtlCol="false" tIns="0" lIns="0" bIns="0" rIns="0">
              <a:spAutoFit/>
            </a:bodyPr>
            <a:lstStyle/>
            <a:p>
              <a:pPr algn="ctr">
                <a:lnSpc>
                  <a:spcPts val="1359"/>
                </a:lnSpc>
                <a:spcBef>
                  <a:spcPct val="0"/>
                </a:spcBef>
              </a:pPr>
              <a:r>
                <a:rPr lang="en-US" b="true" sz="971">
                  <a:solidFill>
                    <a:srgbClr val="FFFFFF"/>
                  </a:solidFill>
                  <a:latin typeface="OpenDyslexic Bold"/>
                  <a:ea typeface="OpenDyslexic Bold"/>
                  <a:cs typeface="OpenDyslexic Bold"/>
                  <a:sym typeface="OpenDyslexic Bold"/>
                </a:rPr>
                <a:t>AbleOTUK</a:t>
              </a:r>
            </a:p>
          </p:txBody>
        </p:sp>
        <p:sp>
          <p:nvSpPr>
            <p:cNvPr name="TextBox 7" id="7"/>
            <p:cNvSpPr txBox="true"/>
            <p:nvPr/>
          </p:nvSpPr>
          <p:spPr>
            <a:xfrm rot="0">
              <a:off x="151208" y="115157"/>
              <a:ext cx="1320162" cy="558678"/>
            </a:xfrm>
            <a:prstGeom prst="rect">
              <a:avLst/>
            </a:prstGeom>
          </p:spPr>
          <p:txBody>
            <a:bodyPr anchor="t" rtlCol="false" tIns="0" lIns="0" bIns="0" rIns="0">
              <a:spAutoFit/>
            </a:bodyPr>
            <a:lstStyle/>
            <a:p>
              <a:pPr algn="ctr">
                <a:lnSpc>
                  <a:spcPts val="990"/>
                </a:lnSpc>
                <a:spcBef>
                  <a:spcPct val="0"/>
                </a:spcBef>
              </a:pPr>
              <a:r>
                <a:rPr lang="en-US" b="true" sz="707" spc="219">
                  <a:solidFill>
                    <a:srgbClr val="FFFFFF"/>
                  </a:solidFill>
                  <a:latin typeface="Open Sans Medium"/>
                  <a:ea typeface="Open Sans Medium"/>
                  <a:cs typeface="Open Sans Medium"/>
                  <a:sym typeface="Open Sans Medium"/>
                </a:rPr>
                <a:t>LIVED EXPERIENCE</a:t>
              </a:r>
            </a:p>
          </p:txBody>
        </p:sp>
        <p:sp>
          <p:nvSpPr>
            <p:cNvPr name="TextBox 8" id="8"/>
            <p:cNvSpPr txBox="true"/>
            <p:nvPr/>
          </p:nvSpPr>
          <p:spPr>
            <a:xfrm rot="0">
              <a:off x="143486" y="887922"/>
              <a:ext cx="1335607" cy="583096"/>
            </a:xfrm>
            <a:prstGeom prst="rect">
              <a:avLst/>
            </a:prstGeom>
          </p:spPr>
          <p:txBody>
            <a:bodyPr anchor="t" rtlCol="false" tIns="0" lIns="0" bIns="0" rIns="0">
              <a:spAutoFit/>
            </a:bodyPr>
            <a:lstStyle/>
            <a:p>
              <a:pPr algn="ctr">
                <a:lnSpc>
                  <a:spcPts val="990"/>
                </a:lnSpc>
                <a:spcBef>
                  <a:spcPct val="0"/>
                </a:spcBef>
              </a:pPr>
              <a:r>
                <a:rPr lang="en-US" b="true" sz="707" spc="219">
                  <a:solidFill>
                    <a:srgbClr val="FFFFFF"/>
                  </a:solidFill>
                  <a:latin typeface="Open Sans Medium"/>
                  <a:ea typeface="Open Sans Medium"/>
                  <a:cs typeface="Open Sans Medium"/>
                  <a:sym typeface="Open Sans Medium"/>
                </a:rPr>
                <a:t>ASSET &amp; STRENGTH</a:t>
              </a:r>
            </a:p>
          </p:txBody>
        </p:sp>
      </p:grpSp>
      <p:grpSp>
        <p:nvGrpSpPr>
          <p:cNvPr name="Group 9" id="9"/>
          <p:cNvGrpSpPr/>
          <p:nvPr/>
        </p:nvGrpSpPr>
        <p:grpSpPr>
          <a:xfrm rot="0">
            <a:off x="0" y="-91698"/>
            <a:ext cx="1028700" cy="10470396"/>
            <a:chOff x="0" y="0"/>
            <a:chExt cx="270933" cy="2757635"/>
          </a:xfrm>
        </p:grpSpPr>
        <p:sp>
          <p:nvSpPr>
            <p:cNvPr name="Freeform 10" id="10"/>
            <p:cNvSpPr/>
            <p:nvPr/>
          </p:nvSpPr>
          <p:spPr>
            <a:xfrm flipH="false" flipV="false" rot="0">
              <a:off x="0" y="0"/>
              <a:ext cx="270933" cy="2757635"/>
            </a:xfrm>
            <a:custGeom>
              <a:avLst/>
              <a:gdLst/>
              <a:ahLst/>
              <a:cxnLst/>
              <a:rect r="r" b="b" t="t" l="l"/>
              <a:pathLst>
                <a:path h="2757635" w="270933">
                  <a:moveTo>
                    <a:pt x="0" y="0"/>
                  </a:moveTo>
                  <a:lnTo>
                    <a:pt x="270933" y="0"/>
                  </a:lnTo>
                  <a:lnTo>
                    <a:pt x="270933" y="2757635"/>
                  </a:lnTo>
                  <a:lnTo>
                    <a:pt x="0" y="2757635"/>
                  </a:lnTo>
                  <a:close/>
                </a:path>
              </a:pathLst>
            </a:custGeom>
            <a:solidFill>
              <a:srgbClr val="D2C2EC"/>
            </a:solidFill>
          </p:spPr>
        </p:sp>
        <p:sp>
          <p:nvSpPr>
            <p:cNvPr name="TextBox 11" id="11"/>
            <p:cNvSpPr txBox="true"/>
            <p:nvPr/>
          </p:nvSpPr>
          <p:spPr>
            <a:xfrm>
              <a:off x="0" y="-38100"/>
              <a:ext cx="270933" cy="2795735"/>
            </a:xfrm>
            <a:prstGeom prst="rect">
              <a:avLst/>
            </a:prstGeom>
          </p:spPr>
          <p:txBody>
            <a:bodyPr anchor="ctr" rtlCol="false" tIns="50800" lIns="50800" bIns="50800" rIns="50800"/>
            <a:lstStyle/>
            <a:p>
              <a:pPr algn="ctr">
                <a:lnSpc>
                  <a:spcPts val="2660"/>
                </a:lnSpc>
              </a:pPr>
            </a:p>
          </p:txBody>
        </p:sp>
      </p:grpSp>
      <p:sp>
        <p:nvSpPr>
          <p:cNvPr name="TextBox 12" id="12"/>
          <p:cNvSpPr txBox="true"/>
          <p:nvPr/>
        </p:nvSpPr>
        <p:spPr>
          <a:xfrm rot="0">
            <a:off x="2179326" y="2988879"/>
            <a:ext cx="5775947" cy="4242566"/>
          </a:xfrm>
          <a:prstGeom prst="rect">
            <a:avLst/>
          </a:prstGeom>
        </p:spPr>
        <p:txBody>
          <a:bodyPr anchor="t" rtlCol="false" tIns="0" lIns="0" bIns="0" rIns="0">
            <a:spAutoFit/>
          </a:bodyPr>
          <a:lstStyle/>
          <a:p>
            <a:pPr algn="l">
              <a:lnSpc>
                <a:spcPts val="5371"/>
              </a:lnSpc>
            </a:pPr>
            <a:r>
              <a:rPr lang="en-US" sz="4132" b="true">
                <a:solidFill>
                  <a:srgbClr val="7C67A0"/>
                </a:solidFill>
                <a:latin typeface="Helvetica Bold"/>
                <a:ea typeface="Helvetica Bold"/>
                <a:cs typeface="Helvetica Bold"/>
                <a:sym typeface="Helvetica Bold"/>
              </a:rPr>
              <a:t>Key Theme:</a:t>
            </a:r>
          </a:p>
          <a:p>
            <a:pPr algn="l">
              <a:lnSpc>
                <a:spcPts val="9421"/>
              </a:lnSpc>
            </a:pPr>
            <a:r>
              <a:rPr lang="en-US" sz="7247" b="true">
                <a:solidFill>
                  <a:srgbClr val="614989"/>
                </a:solidFill>
                <a:latin typeface="Helvetica Bold"/>
                <a:ea typeface="Helvetica Bold"/>
                <a:cs typeface="Helvetica Bold"/>
                <a:sym typeface="Helvetica Bold"/>
              </a:rPr>
              <a:t>Enhanced Professional Practice</a:t>
            </a:r>
          </a:p>
        </p:txBody>
      </p:sp>
      <p:sp>
        <p:nvSpPr>
          <p:cNvPr name="TextBox 13" id="13"/>
          <p:cNvSpPr txBox="true"/>
          <p:nvPr/>
        </p:nvSpPr>
        <p:spPr>
          <a:xfrm rot="0">
            <a:off x="9155744" y="2103320"/>
            <a:ext cx="8261211" cy="5994636"/>
          </a:xfrm>
          <a:prstGeom prst="rect">
            <a:avLst/>
          </a:prstGeom>
        </p:spPr>
        <p:txBody>
          <a:bodyPr anchor="t" rtlCol="false" tIns="0" lIns="0" bIns="0" rIns="0">
            <a:spAutoFit/>
          </a:bodyPr>
          <a:lstStyle/>
          <a:p>
            <a:pPr algn="l" marL="686871" indent="-343436" lvl="1">
              <a:lnSpc>
                <a:spcPts val="4454"/>
              </a:lnSpc>
              <a:buFont typeface="Arial"/>
              <a:buChar char="•"/>
            </a:pPr>
            <a:r>
              <a:rPr lang="en-US" sz="3181">
                <a:solidFill>
                  <a:srgbClr val="000000"/>
                </a:solidFill>
                <a:latin typeface="Helvetica"/>
                <a:ea typeface="Helvetica"/>
                <a:cs typeface="Helvetica"/>
                <a:sym typeface="Helvetica"/>
              </a:rPr>
              <a:t>Lived experience strengthened empathy, creativity, and clinical reasoning.</a:t>
            </a:r>
          </a:p>
          <a:p>
            <a:pPr algn="l" marL="686871" indent="-343436" lvl="1">
              <a:lnSpc>
                <a:spcPts val="4454"/>
              </a:lnSpc>
              <a:buFont typeface="Arial"/>
              <a:buChar char="•"/>
            </a:pPr>
            <a:r>
              <a:rPr lang="en-US" sz="3181">
                <a:solidFill>
                  <a:srgbClr val="000000"/>
                </a:solidFill>
                <a:latin typeface="Helvetica"/>
                <a:ea typeface="Helvetica"/>
                <a:cs typeface="Helvetica"/>
                <a:sym typeface="Helvetica"/>
              </a:rPr>
              <a:t>Adjustments enabled sustainable participation and improved quality of work.</a:t>
            </a:r>
          </a:p>
          <a:p>
            <a:pPr algn="l" marL="686871" indent="-343436" lvl="1">
              <a:lnSpc>
                <a:spcPts val="4454"/>
              </a:lnSpc>
              <a:buFont typeface="Arial"/>
              <a:buChar char="•"/>
            </a:pPr>
            <a:r>
              <a:rPr lang="en-US" sz="3181">
                <a:solidFill>
                  <a:srgbClr val="000000"/>
                </a:solidFill>
                <a:latin typeface="Helvetica"/>
                <a:ea typeface="Helvetica"/>
                <a:cs typeface="Helvetica"/>
                <a:sym typeface="Helvetica"/>
              </a:rPr>
              <a:t>Partici</a:t>
            </a:r>
            <a:r>
              <a:rPr lang="en-US" sz="3181">
                <a:solidFill>
                  <a:srgbClr val="000000"/>
                </a:solidFill>
                <a:latin typeface="Helvetica"/>
                <a:ea typeface="Helvetica"/>
                <a:cs typeface="Helvetica"/>
                <a:sym typeface="Helvetica"/>
              </a:rPr>
              <a:t>pan</a:t>
            </a:r>
            <a:r>
              <a:rPr lang="en-US" sz="3181">
                <a:solidFill>
                  <a:srgbClr val="000000"/>
                </a:solidFill>
                <a:latin typeface="Helvetica"/>
                <a:ea typeface="Helvetica"/>
                <a:cs typeface="Helvetica"/>
                <a:sym typeface="Helvetica"/>
              </a:rPr>
              <a:t>t</a:t>
            </a:r>
            <a:r>
              <a:rPr lang="en-US" sz="3181">
                <a:solidFill>
                  <a:srgbClr val="000000"/>
                </a:solidFill>
                <a:latin typeface="Helvetica"/>
                <a:ea typeface="Helvetica"/>
                <a:cs typeface="Helvetica"/>
                <a:sym typeface="Helvetica"/>
              </a:rPr>
              <a:t>s </a:t>
            </a:r>
            <a:r>
              <a:rPr lang="en-US" sz="3181">
                <a:solidFill>
                  <a:srgbClr val="000000"/>
                </a:solidFill>
                <a:latin typeface="Helvetica"/>
                <a:ea typeface="Helvetica"/>
                <a:cs typeface="Helvetica"/>
                <a:sym typeface="Helvetica"/>
              </a:rPr>
              <a:t>f</a:t>
            </a:r>
            <a:r>
              <a:rPr lang="en-US" sz="3181">
                <a:solidFill>
                  <a:srgbClr val="000000"/>
                </a:solidFill>
                <a:latin typeface="Helvetica"/>
                <a:ea typeface="Helvetica"/>
                <a:cs typeface="Helvetica"/>
                <a:sym typeface="Helvetica"/>
              </a:rPr>
              <a:t>elt</a:t>
            </a:r>
            <a:r>
              <a:rPr lang="en-US" sz="3181">
                <a:solidFill>
                  <a:srgbClr val="000000"/>
                </a:solidFill>
                <a:latin typeface="Helvetica"/>
                <a:ea typeface="Helvetica"/>
                <a:cs typeface="Helvetica"/>
                <a:sym typeface="Helvetica"/>
              </a:rPr>
              <a:t> </a:t>
            </a:r>
            <a:r>
              <a:rPr lang="en-US" sz="3181">
                <a:solidFill>
                  <a:srgbClr val="000000"/>
                </a:solidFill>
                <a:latin typeface="Helvetica"/>
                <a:ea typeface="Helvetica"/>
                <a:cs typeface="Helvetica"/>
                <a:sym typeface="Helvetica"/>
              </a:rPr>
              <a:t>m</a:t>
            </a:r>
            <a:r>
              <a:rPr lang="en-US" sz="3181">
                <a:solidFill>
                  <a:srgbClr val="000000"/>
                </a:solidFill>
                <a:latin typeface="Helvetica"/>
                <a:ea typeface="Helvetica"/>
                <a:cs typeface="Helvetica"/>
                <a:sym typeface="Helvetica"/>
              </a:rPr>
              <a:t>or</a:t>
            </a:r>
            <a:r>
              <a:rPr lang="en-US" sz="3181">
                <a:solidFill>
                  <a:srgbClr val="000000"/>
                </a:solidFill>
                <a:latin typeface="Helvetica"/>
                <a:ea typeface="Helvetica"/>
                <a:cs typeface="Helvetica"/>
                <a:sym typeface="Helvetica"/>
              </a:rPr>
              <a:t>e </a:t>
            </a:r>
            <a:r>
              <a:rPr lang="en-US" sz="3181">
                <a:solidFill>
                  <a:srgbClr val="000000"/>
                </a:solidFill>
                <a:latin typeface="Helvetica"/>
                <a:ea typeface="Helvetica"/>
                <a:cs typeface="Helvetica"/>
                <a:sym typeface="Helvetica"/>
              </a:rPr>
              <a:t>c</a:t>
            </a:r>
            <a:r>
              <a:rPr lang="en-US" sz="3181">
                <a:solidFill>
                  <a:srgbClr val="000000"/>
                </a:solidFill>
                <a:latin typeface="Helvetica"/>
                <a:ea typeface="Helvetica"/>
                <a:cs typeface="Helvetica"/>
                <a:sym typeface="Helvetica"/>
              </a:rPr>
              <a:t>on</a:t>
            </a:r>
            <a:r>
              <a:rPr lang="en-US" sz="3181">
                <a:solidFill>
                  <a:srgbClr val="000000"/>
                </a:solidFill>
                <a:latin typeface="Helvetica"/>
                <a:ea typeface="Helvetica"/>
                <a:cs typeface="Helvetica"/>
                <a:sym typeface="Helvetica"/>
              </a:rPr>
              <a:t>f</a:t>
            </a:r>
            <a:r>
              <a:rPr lang="en-US" sz="3181">
                <a:solidFill>
                  <a:srgbClr val="000000"/>
                </a:solidFill>
                <a:latin typeface="Helvetica"/>
                <a:ea typeface="Helvetica"/>
                <a:cs typeface="Helvetica"/>
                <a:sym typeface="Helvetica"/>
              </a:rPr>
              <a:t>id</a:t>
            </a:r>
            <a:r>
              <a:rPr lang="en-US" sz="3181">
                <a:solidFill>
                  <a:srgbClr val="000000"/>
                </a:solidFill>
                <a:latin typeface="Helvetica"/>
                <a:ea typeface="Helvetica"/>
                <a:cs typeface="Helvetica"/>
                <a:sym typeface="Helvetica"/>
              </a:rPr>
              <a:t>en</a:t>
            </a:r>
            <a:r>
              <a:rPr lang="en-US" sz="3181">
                <a:solidFill>
                  <a:srgbClr val="000000"/>
                </a:solidFill>
                <a:latin typeface="Helvetica"/>
                <a:ea typeface="Helvetica"/>
                <a:cs typeface="Helvetica"/>
                <a:sym typeface="Helvetica"/>
              </a:rPr>
              <a:t>t</a:t>
            </a:r>
            <a:r>
              <a:rPr lang="en-US" sz="3181">
                <a:solidFill>
                  <a:srgbClr val="000000"/>
                </a:solidFill>
                <a:latin typeface="Helvetica"/>
                <a:ea typeface="Helvetica"/>
                <a:cs typeface="Helvetica"/>
                <a:sym typeface="Helvetica"/>
              </a:rPr>
              <a:t>,</a:t>
            </a:r>
            <a:r>
              <a:rPr lang="en-US" sz="3181">
                <a:solidFill>
                  <a:srgbClr val="000000"/>
                </a:solidFill>
                <a:latin typeface="Helvetica"/>
                <a:ea typeface="Helvetica"/>
                <a:cs typeface="Helvetica"/>
                <a:sym typeface="Helvetica"/>
              </a:rPr>
              <a:t> </a:t>
            </a:r>
            <a:r>
              <a:rPr lang="en-US" sz="3181">
                <a:solidFill>
                  <a:srgbClr val="000000"/>
                </a:solidFill>
                <a:latin typeface="Helvetica"/>
                <a:ea typeface="Helvetica"/>
                <a:cs typeface="Helvetica"/>
                <a:sym typeface="Helvetica"/>
              </a:rPr>
              <a:t>c</a:t>
            </a:r>
            <a:r>
              <a:rPr lang="en-US" sz="3181">
                <a:solidFill>
                  <a:srgbClr val="000000"/>
                </a:solidFill>
                <a:latin typeface="Helvetica"/>
                <a:ea typeface="Helvetica"/>
                <a:cs typeface="Helvetica"/>
                <a:sym typeface="Helvetica"/>
              </a:rPr>
              <a:t>a</a:t>
            </a:r>
            <a:r>
              <a:rPr lang="en-US" sz="3181">
                <a:solidFill>
                  <a:srgbClr val="000000"/>
                </a:solidFill>
                <a:latin typeface="Helvetica"/>
                <a:ea typeface="Helvetica"/>
                <a:cs typeface="Helvetica"/>
                <a:sym typeface="Helvetica"/>
              </a:rPr>
              <a:t>p</a:t>
            </a:r>
            <a:r>
              <a:rPr lang="en-US" sz="3181">
                <a:solidFill>
                  <a:srgbClr val="000000"/>
                </a:solidFill>
                <a:latin typeface="Helvetica"/>
                <a:ea typeface="Helvetica"/>
                <a:cs typeface="Helvetica"/>
                <a:sym typeface="Helvetica"/>
              </a:rPr>
              <a:t>able</a:t>
            </a:r>
            <a:r>
              <a:rPr lang="en-US" sz="3181">
                <a:solidFill>
                  <a:srgbClr val="000000"/>
                </a:solidFill>
                <a:latin typeface="Helvetica"/>
                <a:ea typeface="Helvetica"/>
                <a:cs typeface="Helvetica"/>
                <a:sym typeface="Helvetica"/>
              </a:rPr>
              <a:t>,</a:t>
            </a:r>
            <a:r>
              <a:rPr lang="en-US" sz="3181">
                <a:solidFill>
                  <a:srgbClr val="000000"/>
                </a:solidFill>
                <a:latin typeface="Helvetica"/>
                <a:ea typeface="Helvetica"/>
                <a:cs typeface="Helvetica"/>
                <a:sym typeface="Helvetica"/>
              </a:rPr>
              <a:t> and a</a:t>
            </a:r>
            <a:r>
              <a:rPr lang="en-US" sz="3181">
                <a:solidFill>
                  <a:srgbClr val="000000"/>
                </a:solidFill>
                <a:latin typeface="Helvetica"/>
                <a:ea typeface="Helvetica"/>
                <a:cs typeface="Helvetica"/>
                <a:sym typeface="Helvetica"/>
              </a:rPr>
              <a:t>l</a:t>
            </a:r>
            <a:r>
              <a:rPr lang="en-US" sz="3181">
                <a:solidFill>
                  <a:srgbClr val="000000"/>
                </a:solidFill>
                <a:latin typeface="Helvetica"/>
                <a:ea typeface="Helvetica"/>
                <a:cs typeface="Helvetica"/>
                <a:sym typeface="Helvetica"/>
              </a:rPr>
              <a:t>ig</a:t>
            </a:r>
            <a:r>
              <a:rPr lang="en-US" sz="3181">
                <a:solidFill>
                  <a:srgbClr val="000000"/>
                </a:solidFill>
                <a:latin typeface="Helvetica"/>
                <a:ea typeface="Helvetica"/>
                <a:cs typeface="Helvetica"/>
                <a:sym typeface="Helvetica"/>
              </a:rPr>
              <a:t>n</a:t>
            </a:r>
            <a:r>
              <a:rPr lang="en-US" sz="3181">
                <a:solidFill>
                  <a:srgbClr val="000000"/>
                </a:solidFill>
                <a:latin typeface="Helvetica"/>
                <a:ea typeface="Helvetica"/>
                <a:cs typeface="Helvetica"/>
                <a:sym typeface="Helvetica"/>
              </a:rPr>
              <a:t>ed with </a:t>
            </a:r>
            <a:r>
              <a:rPr lang="en-US" sz="3181">
                <a:solidFill>
                  <a:srgbClr val="000000"/>
                </a:solidFill>
                <a:latin typeface="Helvetica"/>
                <a:ea typeface="Helvetica"/>
                <a:cs typeface="Helvetica"/>
                <a:sym typeface="Helvetica"/>
              </a:rPr>
              <a:t>OT</a:t>
            </a:r>
            <a:r>
              <a:rPr lang="en-US" sz="3181">
                <a:solidFill>
                  <a:srgbClr val="000000"/>
                </a:solidFill>
                <a:latin typeface="Helvetica"/>
                <a:ea typeface="Helvetica"/>
                <a:cs typeface="Helvetica"/>
                <a:sym typeface="Helvetica"/>
              </a:rPr>
              <a:t> </a:t>
            </a:r>
            <a:r>
              <a:rPr lang="en-US" sz="3181">
                <a:solidFill>
                  <a:srgbClr val="000000"/>
                </a:solidFill>
                <a:latin typeface="Helvetica"/>
                <a:ea typeface="Helvetica"/>
                <a:cs typeface="Helvetica"/>
                <a:sym typeface="Helvetica"/>
              </a:rPr>
              <a:t>v</a:t>
            </a:r>
            <a:r>
              <a:rPr lang="en-US" sz="3181">
                <a:solidFill>
                  <a:srgbClr val="000000"/>
                </a:solidFill>
                <a:latin typeface="Helvetica"/>
                <a:ea typeface="Helvetica"/>
                <a:cs typeface="Helvetica"/>
                <a:sym typeface="Helvetica"/>
              </a:rPr>
              <a:t>al</a:t>
            </a:r>
            <a:r>
              <a:rPr lang="en-US" sz="3181">
                <a:solidFill>
                  <a:srgbClr val="000000"/>
                </a:solidFill>
                <a:latin typeface="Helvetica"/>
                <a:ea typeface="Helvetica"/>
                <a:cs typeface="Helvetica"/>
                <a:sym typeface="Helvetica"/>
              </a:rPr>
              <a:t>u</a:t>
            </a:r>
            <a:r>
              <a:rPr lang="en-US" sz="3181">
                <a:solidFill>
                  <a:srgbClr val="000000"/>
                </a:solidFill>
                <a:latin typeface="Helvetica"/>
                <a:ea typeface="Helvetica"/>
                <a:cs typeface="Helvetica"/>
                <a:sym typeface="Helvetica"/>
              </a:rPr>
              <a:t>e</a:t>
            </a:r>
            <a:r>
              <a:rPr lang="en-US" sz="3181">
                <a:solidFill>
                  <a:srgbClr val="000000"/>
                </a:solidFill>
                <a:latin typeface="Helvetica"/>
                <a:ea typeface="Helvetica"/>
                <a:cs typeface="Helvetica"/>
                <a:sym typeface="Helvetica"/>
              </a:rPr>
              <a:t>s</a:t>
            </a:r>
            <a:r>
              <a:rPr lang="en-US" sz="3181">
                <a:solidFill>
                  <a:srgbClr val="000000"/>
                </a:solidFill>
                <a:latin typeface="Helvetica"/>
                <a:ea typeface="Helvetica"/>
                <a:cs typeface="Helvetica"/>
                <a:sym typeface="Helvetica"/>
              </a:rPr>
              <a:t>.</a:t>
            </a:r>
          </a:p>
          <a:p>
            <a:pPr algn="l">
              <a:lnSpc>
                <a:spcPts val="3499"/>
              </a:lnSpc>
            </a:pPr>
          </a:p>
          <a:p>
            <a:pPr algn="l">
              <a:lnSpc>
                <a:spcPts val="4620"/>
              </a:lnSpc>
            </a:pPr>
            <a:r>
              <a:rPr lang="en-US" sz="3300" b="true">
                <a:solidFill>
                  <a:srgbClr val="614989"/>
                </a:solidFill>
                <a:latin typeface="Helvetica Bold"/>
                <a:ea typeface="Helvetica Bold"/>
                <a:cs typeface="Helvetica Bold"/>
                <a:sym typeface="Helvetica Bold"/>
              </a:rPr>
              <a:t>“Being believed helped me perform at my best.”</a:t>
            </a:r>
          </a:p>
          <a:p>
            <a:pPr algn="l">
              <a:lnSpc>
                <a:spcPts val="3499"/>
              </a:lnSpc>
            </a:pPr>
          </a:p>
          <a:p>
            <a:pPr algn="l">
              <a:lnSpc>
                <a:spcPts val="4620"/>
              </a:lnSpc>
            </a:pPr>
            <a:r>
              <a:rPr lang="en-US" sz="3300" b="true">
                <a:solidFill>
                  <a:srgbClr val="614989"/>
                </a:solidFill>
                <a:latin typeface="Helvetica Bold"/>
                <a:ea typeface="Helvetica Bold"/>
                <a:cs typeface="Helvetica Bold"/>
                <a:sym typeface="Helvetica Bold"/>
              </a:rPr>
              <a:t>“Lived experience made me a better OT.”</a:t>
            </a:r>
          </a:p>
        </p:txBody>
      </p:sp>
      <p:sp>
        <p:nvSpPr>
          <p:cNvPr name="AutoShape 14" id="14"/>
          <p:cNvSpPr/>
          <p:nvPr/>
        </p:nvSpPr>
        <p:spPr>
          <a:xfrm>
            <a:off x="8555669" y="1924250"/>
            <a:ext cx="0" cy="6492240"/>
          </a:xfrm>
          <a:prstGeom prst="line">
            <a:avLst/>
          </a:prstGeom>
          <a:ln cap="flat" w="38100">
            <a:solidFill>
              <a:srgbClr val="E1D0F8"/>
            </a:solidFill>
            <a:prstDash val="solid"/>
            <a:headEnd type="none" len="sm" w="sm"/>
            <a:tailEnd type="none" len="sm" w="sm"/>
          </a:ln>
        </p:spPr>
      </p:sp>
    </p:spTree>
  </p:cSld>
  <p:clrMapOvr>
    <a:masterClrMapping/>
  </p:clrMapOvr>
</p:sld>
</file>

<file path=ppt/slides/slide18.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0">
            <a:off x="16324092" y="8571577"/>
            <a:ext cx="1216934" cy="1195825"/>
            <a:chOff x="0" y="0"/>
            <a:chExt cx="1622578" cy="1594433"/>
          </a:xfrm>
        </p:grpSpPr>
        <p:grpSp>
          <p:nvGrpSpPr>
            <p:cNvPr name="Group 3" id="3"/>
            <p:cNvGrpSpPr/>
            <p:nvPr/>
          </p:nvGrpSpPr>
          <p:grpSpPr>
            <a:xfrm rot="0">
              <a:off x="0" y="0"/>
              <a:ext cx="1622578" cy="1594433"/>
              <a:chOff x="0" y="0"/>
              <a:chExt cx="786813" cy="773165"/>
            </a:xfrm>
          </p:grpSpPr>
          <p:sp>
            <p:nvSpPr>
              <p:cNvPr name="Freeform 4" id="4"/>
              <p:cNvSpPr/>
              <p:nvPr/>
            </p:nvSpPr>
            <p:spPr>
              <a:xfrm flipH="false" flipV="false" rot="0">
                <a:off x="0" y="0"/>
                <a:ext cx="786813" cy="773165"/>
              </a:xfrm>
              <a:custGeom>
                <a:avLst/>
                <a:gdLst/>
                <a:ahLst/>
                <a:cxnLst/>
                <a:rect r="r" b="b" t="t" l="l"/>
                <a:pathLst>
                  <a:path h="773165" w="786813">
                    <a:moveTo>
                      <a:pt x="393406" y="0"/>
                    </a:moveTo>
                    <a:cubicBezTo>
                      <a:pt x="176134" y="0"/>
                      <a:pt x="0" y="173079"/>
                      <a:pt x="0" y="386582"/>
                    </a:cubicBezTo>
                    <a:cubicBezTo>
                      <a:pt x="0" y="600086"/>
                      <a:pt x="176134" y="773165"/>
                      <a:pt x="393406" y="773165"/>
                    </a:cubicBezTo>
                    <a:cubicBezTo>
                      <a:pt x="610679" y="773165"/>
                      <a:pt x="786813" y="600086"/>
                      <a:pt x="786813" y="386582"/>
                    </a:cubicBezTo>
                    <a:cubicBezTo>
                      <a:pt x="786813" y="173079"/>
                      <a:pt x="610679" y="0"/>
                      <a:pt x="393406" y="0"/>
                    </a:cubicBezTo>
                    <a:close/>
                  </a:path>
                </a:pathLst>
              </a:custGeom>
              <a:solidFill>
                <a:srgbClr val="877794"/>
              </a:solidFill>
            </p:spPr>
          </p:sp>
          <p:sp>
            <p:nvSpPr>
              <p:cNvPr name="TextBox 5" id="5"/>
              <p:cNvSpPr txBox="true"/>
              <p:nvPr/>
            </p:nvSpPr>
            <p:spPr>
              <a:xfrm>
                <a:off x="73764" y="24859"/>
                <a:ext cx="639285" cy="675821"/>
              </a:xfrm>
              <a:prstGeom prst="rect">
                <a:avLst/>
              </a:prstGeom>
            </p:spPr>
            <p:txBody>
              <a:bodyPr anchor="ctr" rtlCol="false" tIns="50800" lIns="50800" bIns="50800" rIns="50800"/>
              <a:lstStyle/>
              <a:p>
                <a:pPr algn="ctr">
                  <a:lnSpc>
                    <a:spcPts val="2554"/>
                  </a:lnSpc>
                </a:pPr>
              </a:p>
            </p:txBody>
          </p:sp>
        </p:grpSp>
        <p:sp>
          <p:nvSpPr>
            <p:cNvPr name="TextBox 6" id="6"/>
            <p:cNvSpPr txBox="true"/>
            <p:nvPr/>
          </p:nvSpPr>
          <p:spPr>
            <a:xfrm rot="0">
              <a:off x="356621" y="680018"/>
              <a:ext cx="909336" cy="215347"/>
            </a:xfrm>
            <a:prstGeom prst="rect">
              <a:avLst/>
            </a:prstGeom>
          </p:spPr>
          <p:txBody>
            <a:bodyPr anchor="t" rtlCol="false" tIns="0" lIns="0" bIns="0" rIns="0">
              <a:spAutoFit/>
            </a:bodyPr>
            <a:lstStyle/>
            <a:p>
              <a:pPr algn="ctr">
                <a:lnSpc>
                  <a:spcPts val="1359"/>
                </a:lnSpc>
                <a:spcBef>
                  <a:spcPct val="0"/>
                </a:spcBef>
              </a:pPr>
              <a:r>
                <a:rPr lang="en-US" b="true" sz="971">
                  <a:solidFill>
                    <a:srgbClr val="FFFFFF"/>
                  </a:solidFill>
                  <a:latin typeface="OpenDyslexic Bold"/>
                  <a:ea typeface="OpenDyslexic Bold"/>
                  <a:cs typeface="OpenDyslexic Bold"/>
                  <a:sym typeface="OpenDyslexic Bold"/>
                </a:rPr>
                <a:t>AbleOTUK</a:t>
              </a:r>
            </a:p>
          </p:txBody>
        </p:sp>
        <p:sp>
          <p:nvSpPr>
            <p:cNvPr name="TextBox 7" id="7"/>
            <p:cNvSpPr txBox="true"/>
            <p:nvPr/>
          </p:nvSpPr>
          <p:spPr>
            <a:xfrm rot="0">
              <a:off x="151208" y="115157"/>
              <a:ext cx="1320162" cy="558678"/>
            </a:xfrm>
            <a:prstGeom prst="rect">
              <a:avLst/>
            </a:prstGeom>
          </p:spPr>
          <p:txBody>
            <a:bodyPr anchor="t" rtlCol="false" tIns="0" lIns="0" bIns="0" rIns="0">
              <a:spAutoFit/>
            </a:bodyPr>
            <a:lstStyle/>
            <a:p>
              <a:pPr algn="ctr">
                <a:lnSpc>
                  <a:spcPts val="990"/>
                </a:lnSpc>
                <a:spcBef>
                  <a:spcPct val="0"/>
                </a:spcBef>
              </a:pPr>
              <a:r>
                <a:rPr lang="en-US" b="true" sz="707" spc="219">
                  <a:solidFill>
                    <a:srgbClr val="FFFFFF"/>
                  </a:solidFill>
                  <a:latin typeface="Open Sans Medium"/>
                  <a:ea typeface="Open Sans Medium"/>
                  <a:cs typeface="Open Sans Medium"/>
                  <a:sym typeface="Open Sans Medium"/>
                </a:rPr>
                <a:t>LIVED EXPERIENCE</a:t>
              </a:r>
            </a:p>
          </p:txBody>
        </p:sp>
        <p:sp>
          <p:nvSpPr>
            <p:cNvPr name="TextBox 8" id="8"/>
            <p:cNvSpPr txBox="true"/>
            <p:nvPr/>
          </p:nvSpPr>
          <p:spPr>
            <a:xfrm rot="0">
              <a:off x="143486" y="887922"/>
              <a:ext cx="1335607" cy="583096"/>
            </a:xfrm>
            <a:prstGeom prst="rect">
              <a:avLst/>
            </a:prstGeom>
          </p:spPr>
          <p:txBody>
            <a:bodyPr anchor="t" rtlCol="false" tIns="0" lIns="0" bIns="0" rIns="0">
              <a:spAutoFit/>
            </a:bodyPr>
            <a:lstStyle/>
            <a:p>
              <a:pPr algn="ctr">
                <a:lnSpc>
                  <a:spcPts val="990"/>
                </a:lnSpc>
                <a:spcBef>
                  <a:spcPct val="0"/>
                </a:spcBef>
              </a:pPr>
              <a:r>
                <a:rPr lang="en-US" b="true" sz="707" spc="219">
                  <a:solidFill>
                    <a:srgbClr val="FFFFFF"/>
                  </a:solidFill>
                  <a:latin typeface="Open Sans Medium"/>
                  <a:ea typeface="Open Sans Medium"/>
                  <a:cs typeface="Open Sans Medium"/>
                  <a:sym typeface="Open Sans Medium"/>
                </a:rPr>
                <a:t>ASSET &amp; STRENGTH</a:t>
              </a:r>
            </a:p>
          </p:txBody>
        </p:sp>
      </p:grpSp>
      <p:grpSp>
        <p:nvGrpSpPr>
          <p:cNvPr name="Group 9" id="9"/>
          <p:cNvGrpSpPr/>
          <p:nvPr/>
        </p:nvGrpSpPr>
        <p:grpSpPr>
          <a:xfrm rot="0">
            <a:off x="0" y="-91698"/>
            <a:ext cx="1028700" cy="10470396"/>
            <a:chOff x="0" y="0"/>
            <a:chExt cx="270933" cy="2757635"/>
          </a:xfrm>
        </p:grpSpPr>
        <p:sp>
          <p:nvSpPr>
            <p:cNvPr name="Freeform 10" id="10"/>
            <p:cNvSpPr/>
            <p:nvPr/>
          </p:nvSpPr>
          <p:spPr>
            <a:xfrm flipH="false" flipV="false" rot="0">
              <a:off x="0" y="0"/>
              <a:ext cx="270933" cy="2757635"/>
            </a:xfrm>
            <a:custGeom>
              <a:avLst/>
              <a:gdLst/>
              <a:ahLst/>
              <a:cxnLst/>
              <a:rect r="r" b="b" t="t" l="l"/>
              <a:pathLst>
                <a:path h="2757635" w="270933">
                  <a:moveTo>
                    <a:pt x="0" y="0"/>
                  </a:moveTo>
                  <a:lnTo>
                    <a:pt x="270933" y="0"/>
                  </a:lnTo>
                  <a:lnTo>
                    <a:pt x="270933" y="2757635"/>
                  </a:lnTo>
                  <a:lnTo>
                    <a:pt x="0" y="2757635"/>
                  </a:lnTo>
                  <a:close/>
                </a:path>
              </a:pathLst>
            </a:custGeom>
            <a:solidFill>
              <a:srgbClr val="D2C2EC"/>
            </a:solidFill>
          </p:spPr>
        </p:sp>
        <p:sp>
          <p:nvSpPr>
            <p:cNvPr name="TextBox 11" id="11"/>
            <p:cNvSpPr txBox="true"/>
            <p:nvPr/>
          </p:nvSpPr>
          <p:spPr>
            <a:xfrm>
              <a:off x="0" y="-38100"/>
              <a:ext cx="270933" cy="2795735"/>
            </a:xfrm>
            <a:prstGeom prst="rect">
              <a:avLst/>
            </a:prstGeom>
          </p:spPr>
          <p:txBody>
            <a:bodyPr anchor="ctr" rtlCol="false" tIns="50800" lIns="50800" bIns="50800" rIns="50800"/>
            <a:lstStyle/>
            <a:p>
              <a:pPr algn="ctr">
                <a:lnSpc>
                  <a:spcPts val="2660"/>
                </a:lnSpc>
              </a:pPr>
            </a:p>
          </p:txBody>
        </p:sp>
      </p:grpSp>
      <p:sp>
        <p:nvSpPr>
          <p:cNvPr name="TextBox 12" id="12"/>
          <p:cNvSpPr txBox="true"/>
          <p:nvPr/>
        </p:nvSpPr>
        <p:spPr>
          <a:xfrm rot="0">
            <a:off x="1944419" y="2988879"/>
            <a:ext cx="6337881" cy="4242566"/>
          </a:xfrm>
          <a:prstGeom prst="rect">
            <a:avLst/>
          </a:prstGeom>
        </p:spPr>
        <p:txBody>
          <a:bodyPr anchor="t" rtlCol="false" tIns="0" lIns="0" bIns="0" rIns="0">
            <a:spAutoFit/>
          </a:bodyPr>
          <a:lstStyle/>
          <a:p>
            <a:pPr algn="l">
              <a:lnSpc>
                <a:spcPts val="5371"/>
              </a:lnSpc>
            </a:pPr>
            <a:r>
              <a:rPr lang="en-US" sz="4132" b="true">
                <a:solidFill>
                  <a:srgbClr val="7C67A0"/>
                </a:solidFill>
                <a:latin typeface="Helvetica Bold"/>
                <a:ea typeface="Helvetica Bold"/>
                <a:cs typeface="Helvetica Bold"/>
                <a:sym typeface="Helvetica Bold"/>
              </a:rPr>
              <a:t>Key Theme:</a:t>
            </a:r>
          </a:p>
          <a:p>
            <a:pPr algn="l">
              <a:lnSpc>
                <a:spcPts val="9421"/>
              </a:lnSpc>
            </a:pPr>
            <a:r>
              <a:rPr lang="en-US" sz="7247" b="true">
                <a:solidFill>
                  <a:srgbClr val="614989"/>
                </a:solidFill>
                <a:latin typeface="Helvetica Bold"/>
                <a:ea typeface="Helvetica Bold"/>
                <a:cs typeface="Helvetica Bold"/>
                <a:sym typeface="Helvetica Bold"/>
              </a:rPr>
              <a:t>Growth in Self-Advocacy &amp; Confidence</a:t>
            </a:r>
          </a:p>
        </p:txBody>
      </p:sp>
      <p:sp>
        <p:nvSpPr>
          <p:cNvPr name="TextBox 13" id="13"/>
          <p:cNvSpPr txBox="true"/>
          <p:nvPr/>
        </p:nvSpPr>
        <p:spPr>
          <a:xfrm rot="0">
            <a:off x="9767022" y="1541345"/>
            <a:ext cx="6713075" cy="7118586"/>
          </a:xfrm>
          <a:prstGeom prst="rect">
            <a:avLst/>
          </a:prstGeom>
        </p:spPr>
        <p:txBody>
          <a:bodyPr anchor="t" rtlCol="false" tIns="0" lIns="0" bIns="0" rIns="0">
            <a:spAutoFit/>
          </a:bodyPr>
          <a:lstStyle/>
          <a:p>
            <a:pPr algn="l" marL="686871" indent="-343436" lvl="1">
              <a:lnSpc>
                <a:spcPts val="4454"/>
              </a:lnSpc>
              <a:buFont typeface="Arial"/>
              <a:buChar char="•"/>
            </a:pPr>
            <a:r>
              <a:rPr lang="en-US" sz="3181">
                <a:solidFill>
                  <a:srgbClr val="000000"/>
                </a:solidFill>
                <a:latin typeface="Helvetica"/>
                <a:ea typeface="Helvetica"/>
                <a:cs typeface="Helvetica"/>
                <a:sym typeface="Helvetica"/>
              </a:rPr>
              <a:t>Participants became more skilled at articulating needs and navigating systems</a:t>
            </a:r>
          </a:p>
          <a:p>
            <a:pPr algn="l" marL="686871" indent="-343436" lvl="1">
              <a:lnSpc>
                <a:spcPts val="4454"/>
              </a:lnSpc>
              <a:buFont typeface="Arial"/>
              <a:buChar char="•"/>
            </a:pPr>
            <a:r>
              <a:rPr lang="en-US" sz="3181">
                <a:solidFill>
                  <a:srgbClr val="000000"/>
                </a:solidFill>
                <a:latin typeface="Helvetica"/>
                <a:ea typeface="Helvetica"/>
                <a:cs typeface="Helvetica"/>
                <a:sym typeface="Helvetica"/>
              </a:rPr>
              <a:t>Supportive environments helped reduce fear around disclosure</a:t>
            </a:r>
          </a:p>
          <a:p>
            <a:pPr algn="l" marL="686871" indent="-343436" lvl="1">
              <a:lnSpc>
                <a:spcPts val="4454"/>
              </a:lnSpc>
              <a:buFont typeface="Arial"/>
              <a:buChar char="•"/>
            </a:pPr>
            <a:r>
              <a:rPr lang="en-US" sz="3181">
                <a:solidFill>
                  <a:srgbClr val="000000"/>
                </a:solidFill>
                <a:latin typeface="Helvetica"/>
                <a:ea typeface="Helvetica"/>
                <a:cs typeface="Helvetica"/>
                <a:sym typeface="Helvetica"/>
              </a:rPr>
              <a:t>Positive experiences reinforced their sense of belonging in the profession</a:t>
            </a:r>
          </a:p>
          <a:p>
            <a:pPr algn="l">
              <a:lnSpc>
                <a:spcPts val="3499"/>
              </a:lnSpc>
            </a:pPr>
          </a:p>
          <a:p>
            <a:pPr algn="l">
              <a:lnSpc>
                <a:spcPts val="4620"/>
              </a:lnSpc>
            </a:pPr>
            <a:r>
              <a:rPr lang="en-US" sz="3300" b="true">
                <a:solidFill>
                  <a:srgbClr val="614989"/>
                </a:solidFill>
                <a:latin typeface="Helvetica Bold"/>
                <a:ea typeface="Helvetica Bold"/>
                <a:cs typeface="Helvetica Bold"/>
                <a:sym typeface="Helvetica Bold"/>
              </a:rPr>
              <a:t>“Acceptance of others is huge”</a:t>
            </a:r>
          </a:p>
          <a:p>
            <a:pPr algn="l">
              <a:lnSpc>
                <a:spcPts val="3499"/>
              </a:lnSpc>
            </a:pPr>
          </a:p>
          <a:p>
            <a:pPr algn="l">
              <a:lnSpc>
                <a:spcPts val="4620"/>
              </a:lnSpc>
            </a:pPr>
            <a:r>
              <a:rPr lang="en-US" sz="3300" b="true">
                <a:solidFill>
                  <a:srgbClr val="614989"/>
                </a:solidFill>
                <a:latin typeface="Helvetica Bold"/>
                <a:ea typeface="Helvetica Bold"/>
                <a:cs typeface="Helvetica Bold"/>
                <a:sym typeface="Helvetica Bold"/>
              </a:rPr>
              <a:t>“Being listened to, made me feel included and valued”</a:t>
            </a:r>
          </a:p>
        </p:txBody>
      </p:sp>
      <p:sp>
        <p:nvSpPr>
          <p:cNvPr name="AutoShape 14" id="14"/>
          <p:cNvSpPr/>
          <p:nvPr/>
        </p:nvSpPr>
        <p:spPr>
          <a:xfrm>
            <a:off x="9025250" y="1897380"/>
            <a:ext cx="0" cy="6492240"/>
          </a:xfrm>
          <a:prstGeom prst="line">
            <a:avLst/>
          </a:prstGeom>
          <a:ln cap="flat" w="38100">
            <a:solidFill>
              <a:srgbClr val="E1D0F8"/>
            </a:solidFill>
            <a:prstDash val="solid"/>
            <a:headEnd type="none" len="sm" w="sm"/>
            <a:tailEnd type="none" len="sm" w="sm"/>
          </a:ln>
        </p:spPr>
      </p:sp>
    </p:spTree>
  </p:cSld>
  <p:clrMapOvr>
    <a:masterClrMapping/>
  </p:clrMapOvr>
</p:sld>
</file>

<file path=ppt/slides/slide19.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0">
            <a:off x="16324092" y="8571577"/>
            <a:ext cx="1216934" cy="1195825"/>
            <a:chOff x="0" y="0"/>
            <a:chExt cx="1622578" cy="1594433"/>
          </a:xfrm>
        </p:grpSpPr>
        <p:grpSp>
          <p:nvGrpSpPr>
            <p:cNvPr name="Group 3" id="3"/>
            <p:cNvGrpSpPr/>
            <p:nvPr/>
          </p:nvGrpSpPr>
          <p:grpSpPr>
            <a:xfrm rot="0">
              <a:off x="0" y="0"/>
              <a:ext cx="1622578" cy="1594433"/>
              <a:chOff x="0" y="0"/>
              <a:chExt cx="786813" cy="773165"/>
            </a:xfrm>
          </p:grpSpPr>
          <p:sp>
            <p:nvSpPr>
              <p:cNvPr name="Freeform 4" id="4"/>
              <p:cNvSpPr/>
              <p:nvPr/>
            </p:nvSpPr>
            <p:spPr>
              <a:xfrm flipH="false" flipV="false" rot="0">
                <a:off x="0" y="0"/>
                <a:ext cx="786813" cy="773165"/>
              </a:xfrm>
              <a:custGeom>
                <a:avLst/>
                <a:gdLst/>
                <a:ahLst/>
                <a:cxnLst/>
                <a:rect r="r" b="b" t="t" l="l"/>
                <a:pathLst>
                  <a:path h="773165" w="786813">
                    <a:moveTo>
                      <a:pt x="393406" y="0"/>
                    </a:moveTo>
                    <a:cubicBezTo>
                      <a:pt x="176134" y="0"/>
                      <a:pt x="0" y="173079"/>
                      <a:pt x="0" y="386582"/>
                    </a:cubicBezTo>
                    <a:cubicBezTo>
                      <a:pt x="0" y="600086"/>
                      <a:pt x="176134" y="773165"/>
                      <a:pt x="393406" y="773165"/>
                    </a:cubicBezTo>
                    <a:cubicBezTo>
                      <a:pt x="610679" y="773165"/>
                      <a:pt x="786813" y="600086"/>
                      <a:pt x="786813" y="386582"/>
                    </a:cubicBezTo>
                    <a:cubicBezTo>
                      <a:pt x="786813" y="173079"/>
                      <a:pt x="610679" y="0"/>
                      <a:pt x="393406" y="0"/>
                    </a:cubicBezTo>
                    <a:close/>
                  </a:path>
                </a:pathLst>
              </a:custGeom>
              <a:solidFill>
                <a:srgbClr val="877794"/>
              </a:solidFill>
            </p:spPr>
          </p:sp>
          <p:sp>
            <p:nvSpPr>
              <p:cNvPr name="TextBox 5" id="5"/>
              <p:cNvSpPr txBox="true"/>
              <p:nvPr/>
            </p:nvSpPr>
            <p:spPr>
              <a:xfrm>
                <a:off x="73764" y="24859"/>
                <a:ext cx="639285" cy="675821"/>
              </a:xfrm>
              <a:prstGeom prst="rect">
                <a:avLst/>
              </a:prstGeom>
            </p:spPr>
            <p:txBody>
              <a:bodyPr anchor="ctr" rtlCol="false" tIns="50800" lIns="50800" bIns="50800" rIns="50800"/>
              <a:lstStyle/>
              <a:p>
                <a:pPr algn="ctr">
                  <a:lnSpc>
                    <a:spcPts val="2554"/>
                  </a:lnSpc>
                </a:pPr>
              </a:p>
            </p:txBody>
          </p:sp>
        </p:grpSp>
        <p:sp>
          <p:nvSpPr>
            <p:cNvPr name="TextBox 6" id="6"/>
            <p:cNvSpPr txBox="true"/>
            <p:nvPr/>
          </p:nvSpPr>
          <p:spPr>
            <a:xfrm rot="0">
              <a:off x="356621" y="680018"/>
              <a:ext cx="909336" cy="215347"/>
            </a:xfrm>
            <a:prstGeom prst="rect">
              <a:avLst/>
            </a:prstGeom>
          </p:spPr>
          <p:txBody>
            <a:bodyPr anchor="t" rtlCol="false" tIns="0" lIns="0" bIns="0" rIns="0">
              <a:spAutoFit/>
            </a:bodyPr>
            <a:lstStyle/>
            <a:p>
              <a:pPr algn="ctr">
                <a:lnSpc>
                  <a:spcPts val="1359"/>
                </a:lnSpc>
                <a:spcBef>
                  <a:spcPct val="0"/>
                </a:spcBef>
              </a:pPr>
              <a:r>
                <a:rPr lang="en-US" b="true" sz="971">
                  <a:solidFill>
                    <a:srgbClr val="FFFFFF"/>
                  </a:solidFill>
                  <a:latin typeface="OpenDyslexic Bold"/>
                  <a:ea typeface="OpenDyslexic Bold"/>
                  <a:cs typeface="OpenDyslexic Bold"/>
                  <a:sym typeface="OpenDyslexic Bold"/>
                </a:rPr>
                <a:t>AbleOTUK</a:t>
              </a:r>
            </a:p>
          </p:txBody>
        </p:sp>
        <p:sp>
          <p:nvSpPr>
            <p:cNvPr name="TextBox 7" id="7"/>
            <p:cNvSpPr txBox="true"/>
            <p:nvPr/>
          </p:nvSpPr>
          <p:spPr>
            <a:xfrm rot="0">
              <a:off x="151208" y="115157"/>
              <a:ext cx="1320162" cy="558678"/>
            </a:xfrm>
            <a:prstGeom prst="rect">
              <a:avLst/>
            </a:prstGeom>
          </p:spPr>
          <p:txBody>
            <a:bodyPr anchor="t" rtlCol="false" tIns="0" lIns="0" bIns="0" rIns="0">
              <a:spAutoFit/>
            </a:bodyPr>
            <a:lstStyle/>
            <a:p>
              <a:pPr algn="ctr">
                <a:lnSpc>
                  <a:spcPts val="990"/>
                </a:lnSpc>
                <a:spcBef>
                  <a:spcPct val="0"/>
                </a:spcBef>
              </a:pPr>
              <a:r>
                <a:rPr lang="en-US" b="true" sz="707" spc="219">
                  <a:solidFill>
                    <a:srgbClr val="FFFFFF"/>
                  </a:solidFill>
                  <a:latin typeface="Open Sans Medium"/>
                  <a:ea typeface="Open Sans Medium"/>
                  <a:cs typeface="Open Sans Medium"/>
                  <a:sym typeface="Open Sans Medium"/>
                </a:rPr>
                <a:t>LIVED EXPERIENCE</a:t>
              </a:r>
            </a:p>
          </p:txBody>
        </p:sp>
        <p:sp>
          <p:nvSpPr>
            <p:cNvPr name="TextBox 8" id="8"/>
            <p:cNvSpPr txBox="true"/>
            <p:nvPr/>
          </p:nvSpPr>
          <p:spPr>
            <a:xfrm rot="0">
              <a:off x="143486" y="887922"/>
              <a:ext cx="1335607" cy="583096"/>
            </a:xfrm>
            <a:prstGeom prst="rect">
              <a:avLst/>
            </a:prstGeom>
          </p:spPr>
          <p:txBody>
            <a:bodyPr anchor="t" rtlCol="false" tIns="0" lIns="0" bIns="0" rIns="0">
              <a:spAutoFit/>
            </a:bodyPr>
            <a:lstStyle/>
            <a:p>
              <a:pPr algn="ctr">
                <a:lnSpc>
                  <a:spcPts val="990"/>
                </a:lnSpc>
                <a:spcBef>
                  <a:spcPct val="0"/>
                </a:spcBef>
              </a:pPr>
              <a:r>
                <a:rPr lang="en-US" b="true" sz="707" spc="219">
                  <a:solidFill>
                    <a:srgbClr val="FFFFFF"/>
                  </a:solidFill>
                  <a:latin typeface="Open Sans Medium"/>
                  <a:ea typeface="Open Sans Medium"/>
                  <a:cs typeface="Open Sans Medium"/>
                  <a:sym typeface="Open Sans Medium"/>
                </a:rPr>
                <a:t>ASSET &amp; STRENGTH</a:t>
              </a:r>
            </a:p>
          </p:txBody>
        </p:sp>
      </p:grpSp>
      <p:grpSp>
        <p:nvGrpSpPr>
          <p:cNvPr name="Group 9" id="9"/>
          <p:cNvGrpSpPr/>
          <p:nvPr/>
        </p:nvGrpSpPr>
        <p:grpSpPr>
          <a:xfrm rot="0">
            <a:off x="0" y="-91698"/>
            <a:ext cx="1028700" cy="10470396"/>
            <a:chOff x="0" y="0"/>
            <a:chExt cx="270933" cy="2757635"/>
          </a:xfrm>
        </p:grpSpPr>
        <p:sp>
          <p:nvSpPr>
            <p:cNvPr name="Freeform 10" id="10"/>
            <p:cNvSpPr/>
            <p:nvPr/>
          </p:nvSpPr>
          <p:spPr>
            <a:xfrm flipH="false" flipV="false" rot="0">
              <a:off x="0" y="0"/>
              <a:ext cx="270933" cy="2757635"/>
            </a:xfrm>
            <a:custGeom>
              <a:avLst/>
              <a:gdLst/>
              <a:ahLst/>
              <a:cxnLst/>
              <a:rect r="r" b="b" t="t" l="l"/>
              <a:pathLst>
                <a:path h="2757635" w="270933">
                  <a:moveTo>
                    <a:pt x="0" y="0"/>
                  </a:moveTo>
                  <a:lnTo>
                    <a:pt x="270933" y="0"/>
                  </a:lnTo>
                  <a:lnTo>
                    <a:pt x="270933" y="2757635"/>
                  </a:lnTo>
                  <a:lnTo>
                    <a:pt x="0" y="2757635"/>
                  </a:lnTo>
                  <a:close/>
                </a:path>
              </a:pathLst>
            </a:custGeom>
            <a:solidFill>
              <a:srgbClr val="D2C2EC"/>
            </a:solidFill>
          </p:spPr>
        </p:sp>
        <p:sp>
          <p:nvSpPr>
            <p:cNvPr name="TextBox 11" id="11"/>
            <p:cNvSpPr txBox="true"/>
            <p:nvPr/>
          </p:nvSpPr>
          <p:spPr>
            <a:xfrm>
              <a:off x="0" y="-38100"/>
              <a:ext cx="270933" cy="2795735"/>
            </a:xfrm>
            <a:prstGeom prst="rect">
              <a:avLst/>
            </a:prstGeom>
          </p:spPr>
          <p:txBody>
            <a:bodyPr anchor="ctr" rtlCol="false" tIns="50800" lIns="50800" bIns="50800" rIns="50800"/>
            <a:lstStyle/>
            <a:p>
              <a:pPr algn="ctr">
                <a:lnSpc>
                  <a:spcPts val="2660"/>
                </a:lnSpc>
              </a:pPr>
            </a:p>
          </p:txBody>
        </p:sp>
      </p:grpSp>
      <p:sp>
        <p:nvSpPr>
          <p:cNvPr name="TextBox 12" id="12"/>
          <p:cNvSpPr txBox="true"/>
          <p:nvPr/>
        </p:nvSpPr>
        <p:spPr>
          <a:xfrm rot="0">
            <a:off x="1764544" y="2988879"/>
            <a:ext cx="6105290" cy="4242566"/>
          </a:xfrm>
          <a:prstGeom prst="rect">
            <a:avLst/>
          </a:prstGeom>
        </p:spPr>
        <p:txBody>
          <a:bodyPr anchor="t" rtlCol="false" tIns="0" lIns="0" bIns="0" rIns="0">
            <a:spAutoFit/>
          </a:bodyPr>
          <a:lstStyle/>
          <a:p>
            <a:pPr algn="l">
              <a:lnSpc>
                <a:spcPts val="5371"/>
              </a:lnSpc>
            </a:pPr>
            <a:r>
              <a:rPr lang="en-US" sz="4132" b="true">
                <a:solidFill>
                  <a:srgbClr val="7C67A0"/>
                </a:solidFill>
                <a:latin typeface="Helvetica Bold"/>
                <a:ea typeface="Helvetica Bold"/>
                <a:cs typeface="Helvetica Bold"/>
                <a:sym typeface="Helvetica Bold"/>
              </a:rPr>
              <a:t>Key Theme:</a:t>
            </a:r>
          </a:p>
          <a:p>
            <a:pPr algn="l">
              <a:lnSpc>
                <a:spcPts val="9421"/>
              </a:lnSpc>
            </a:pPr>
            <a:r>
              <a:rPr lang="en-US" sz="7247" b="true">
                <a:solidFill>
                  <a:srgbClr val="614989"/>
                </a:solidFill>
                <a:latin typeface="Helvetica Bold"/>
                <a:ea typeface="Helvetica Bold"/>
                <a:cs typeface="Helvetica Bold"/>
                <a:sym typeface="Helvetica Bold"/>
              </a:rPr>
              <a:t>Supportive People &amp; Relationships</a:t>
            </a:r>
          </a:p>
        </p:txBody>
      </p:sp>
      <p:sp>
        <p:nvSpPr>
          <p:cNvPr name="TextBox 13" id="13"/>
          <p:cNvSpPr txBox="true"/>
          <p:nvPr/>
        </p:nvSpPr>
        <p:spPr>
          <a:xfrm rot="0">
            <a:off x="9144000" y="1241307"/>
            <a:ext cx="8341125" cy="7718661"/>
          </a:xfrm>
          <a:prstGeom prst="rect">
            <a:avLst/>
          </a:prstGeom>
        </p:spPr>
        <p:txBody>
          <a:bodyPr anchor="t" rtlCol="false" tIns="0" lIns="0" bIns="0" rIns="0">
            <a:spAutoFit/>
          </a:bodyPr>
          <a:lstStyle/>
          <a:p>
            <a:pPr algn="l" marL="686871" indent="-343436" lvl="1">
              <a:lnSpc>
                <a:spcPts val="4454"/>
              </a:lnSpc>
              <a:buFont typeface="Arial"/>
              <a:buChar char="•"/>
            </a:pPr>
            <a:r>
              <a:rPr lang="en-US" sz="3181">
                <a:solidFill>
                  <a:srgbClr val="000000"/>
                </a:solidFill>
                <a:latin typeface="Helvetica"/>
                <a:ea typeface="Helvetica"/>
                <a:cs typeface="Helvetica"/>
                <a:sym typeface="Helvetica"/>
              </a:rPr>
              <a:t>Supportive managers, educators and collegues who listened and adapted.</a:t>
            </a:r>
          </a:p>
          <a:p>
            <a:pPr algn="l" marL="686871" indent="-343436" lvl="1">
              <a:lnSpc>
                <a:spcPts val="4454"/>
              </a:lnSpc>
              <a:buFont typeface="Arial"/>
              <a:buChar char="•"/>
            </a:pPr>
            <a:r>
              <a:rPr lang="en-US" sz="3181">
                <a:solidFill>
                  <a:srgbClr val="000000"/>
                </a:solidFill>
                <a:latin typeface="Helvetica"/>
                <a:ea typeface="Helvetica"/>
                <a:cs typeface="Helvetica"/>
                <a:sym typeface="Helvetica"/>
              </a:rPr>
              <a:t>Occupational Health teams who validated needs and advocated on participants’ behalf</a:t>
            </a:r>
          </a:p>
          <a:p>
            <a:pPr algn="l" marL="686871" indent="-343436" lvl="1">
              <a:lnSpc>
                <a:spcPts val="4454"/>
              </a:lnSpc>
              <a:buFont typeface="Arial"/>
              <a:buChar char="•"/>
            </a:pPr>
            <a:r>
              <a:rPr lang="en-US" sz="3181">
                <a:solidFill>
                  <a:srgbClr val="000000"/>
                </a:solidFill>
                <a:latin typeface="Helvetica"/>
                <a:ea typeface="Helvetica"/>
                <a:cs typeface="Helvetica"/>
                <a:sym typeface="Helvetica"/>
              </a:rPr>
              <a:t>Peer support from disabled OT networks help refine adjustment requests</a:t>
            </a:r>
          </a:p>
          <a:p>
            <a:pPr algn="l">
              <a:lnSpc>
                <a:spcPts val="3499"/>
              </a:lnSpc>
            </a:pPr>
          </a:p>
          <a:p>
            <a:pPr algn="l">
              <a:lnSpc>
                <a:spcPts val="4620"/>
              </a:lnSpc>
            </a:pPr>
            <a:r>
              <a:rPr lang="en-US" sz="3300" b="true">
                <a:solidFill>
                  <a:srgbClr val="614989"/>
                </a:solidFill>
                <a:latin typeface="Helvetica Bold"/>
                <a:ea typeface="Helvetica Bold"/>
                <a:cs typeface="Helvetica Bold"/>
                <a:sym typeface="Helvetica Bold"/>
              </a:rPr>
              <a:t>“The most supported I’ve felt is when my managers asked how they could help”</a:t>
            </a:r>
          </a:p>
          <a:p>
            <a:pPr algn="l">
              <a:lnSpc>
                <a:spcPts val="3499"/>
              </a:lnSpc>
            </a:pPr>
          </a:p>
          <a:p>
            <a:pPr algn="l">
              <a:lnSpc>
                <a:spcPts val="4620"/>
              </a:lnSpc>
            </a:pPr>
            <a:r>
              <a:rPr lang="en-US" sz="3300" b="true">
                <a:solidFill>
                  <a:srgbClr val="614989"/>
                </a:solidFill>
                <a:latin typeface="Helvetica Bold"/>
                <a:ea typeface="Helvetica Bold"/>
                <a:cs typeface="Helvetica Bold"/>
                <a:sym typeface="Helvetica Bold"/>
              </a:rPr>
              <a:t>“The assessor was amazing and respected my expertise in my own condition”</a:t>
            </a:r>
          </a:p>
        </p:txBody>
      </p:sp>
      <p:sp>
        <p:nvSpPr>
          <p:cNvPr name="AutoShape 14" id="14"/>
          <p:cNvSpPr/>
          <p:nvPr/>
        </p:nvSpPr>
        <p:spPr>
          <a:xfrm>
            <a:off x="8318100" y="1897380"/>
            <a:ext cx="0" cy="6492240"/>
          </a:xfrm>
          <a:prstGeom prst="line">
            <a:avLst/>
          </a:prstGeom>
          <a:ln cap="flat" w="38100">
            <a:solidFill>
              <a:srgbClr val="E1D0F8"/>
            </a:solidFill>
            <a:prstDash val="solid"/>
            <a:headEnd type="none" len="sm" w="sm"/>
            <a:tailEnd type="none" len="sm" w="sm"/>
          </a:ln>
        </p:spPr>
      </p:sp>
    </p:spTree>
  </p:cSld>
  <p:clrMapOvr>
    <a:masterClrMapping/>
  </p:clrMapOvr>
</p:sld>
</file>

<file path=ppt/slides/slide20.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0">
            <a:off x="16324092" y="8571577"/>
            <a:ext cx="1216934" cy="1195825"/>
            <a:chOff x="0" y="0"/>
            <a:chExt cx="1622578" cy="1594433"/>
          </a:xfrm>
        </p:grpSpPr>
        <p:grpSp>
          <p:nvGrpSpPr>
            <p:cNvPr name="Group 3" id="3"/>
            <p:cNvGrpSpPr/>
            <p:nvPr/>
          </p:nvGrpSpPr>
          <p:grpSpPr>
            <a:xfrm rot="0">
              <a:off x="0" y="0"/>
              <a:ext cx="1622578" cy="1594433"/>
              <a:chOff x="0" y="0"/>
              <a:chExt cx="786813" cy="773165"/>
            </a:xfrm>
          </p:grpSpPr>
          <p:sp>
            <p:nvSpPr>
              <p:cNvPr name="Freeform 4" id="4"/>
              <p:cNvSpPr/>
              <p:nvPr/>
            </p:nvSpPr>
            <p:spPr>
              <a:xfrm flipH="false" flipV="false" rot="0">
                <a:off x="0" y="0"/>
                <a:ext cx="786813" cy="773165"/>
              </a:xfrm>
              <a:custGeom>
                <a:avLst/>
                <a:gdLst/>
                <a:ahLst/>
                <a:cxnLst/>
                <a:rect r="r" b="b" t="t" l="l"/>
                <a:pathLst>
                  <a:path h="773165" w="786813">
                    <a:moveTo>
                      <a:pt x="393406" y="0"/>
                    </a:moveTo>
                    <a:cubicBezTo>
                      <a:pt x="176134" y="0"/>
                      <a:pt x="0" y="173079"/>
                      <a:pt x="0" y="386582"/>
                    </a:cubicBezTo>
                    <a:cubicBezTo>
                      <a:pt x="0" y="600086"/>
                      <a:pt x="176134" y="773165"/>
                      <a:pt x="393406" y="773165"/>
                    </a:cubicBezTo>
                    <a:cubicBezTo>
                      <a:pt x="610679" y="773165"/>
                      <a:pt x="786813" y="600086"/>
                      <a:pt x="786813" y="386582"/>
                    </a:cubicBezTo>
                    <a:cubicBezTo>
                      <a:pt x="786813" y="173079"/>
                      <a:pt x="610679" y="0"/>
                      <a:pt x="393406" y="0"/>
                    </a:cubicBezTo>
                    <a:close/>
                  </a:path>
                </a:pathLst>
              </a:custGeom>
              <a:solidFill>
                <a:srgbClr val="877794"/>
              </a:solidFill>
            </p:spPr>
          </p:sp>
          <p:sp>
            <p:nvSpPr>
              <p:cNvPr name="TextBox 5" id="5"/>
              <p:cNvSpPr txBox="true"/>
              <p:nvPr/>
            </p:nvSpPr>
            <p:spPr>
              <a:xfrm>
                <a:off x="73764" y="24859"/>
                <a:ext cx="639285" cy="675821"/>
              </a:xfrm>
              <a:prstGeom prst="rect">
                <a:avLst/>
              </a:prstGeom>
            </p:spPr>
            <p:txBody>
              <a:bodyPr anchor="ctr" rtlCol="false" tIns="50800" lIns="50800" bIns="50800" rIns="50800"/>
              <a:lstStyle/>
              <a:p>
                <a:pPr algn="ctr">
                  <a:lnSpc>
                    <a:spcPts val="2554"/>
                  </a:lnSpc>
                </a:pPr>
              </a:p>
            </p:txBody>
          </p:sp>
        </p:grpSp>
        <p:sp>
          <p:nvSpPr>
            <p:cNvPr name="TextBox 6" id="6"/>
            <p:cNvSpPr txBox="true"/>
            <p:nvPr/>
          </p:nvSpPr>
          <p:spPr>
            <a:xfrm rot="0">
              <a:off x="356621" y="680018"/>
              <a:ext cx="909336" cy="215347"/>
            </a:xfrm>
            <a:prstGeom prst="rect">
              <a:avLst/>
            </a:prstGeom>
          </p:spPr>
          <p:txBody>
            <a:bodyPr anchor="t" rtlCol="false" tIns="0" lIns="0" bIns="0" rIns="0">
              <a:spAutoFit/>
            </a:bodyPr>
            <a:lstStyle/>
            <a:p>
              <a:pPr algn="ctr">
                <a:lnSpc>
                  <a:spcPts val="1359"/>
                </a:lnSpc>
                <a:spcBef>
                  <a:spcPct val="0"/>
                </a:spcBef>
              </a:pPr>
              <a:r>
                <a:rPr lang="en-US" b="true" sz="971">
                  <a:solidFill>
                    <a:srgbClr val="FFFFFF"/>
                  </a:solidFill>
                  <a:latin typeface="OpenDyslexic Bold"/>
                  <a:ea typeface="OpenDyslexic Bold"/>
                  <a:cs typeface="OpenDyslexic Bold"/>
                  <a:sym typeface="OpenDyslexic Bold"/>
                </a:rPr>
                <a:t>AbleOTUK</a:t>
              </a:r>
            </a:p>
          </p:txBody>
        </p:sp>
        <p:sp>
          <p:nvSpPr>
            <p:cNvPr name="TextBox 7" id="7"/>
            <p:cNvSpPr txBox="true"/>
            <p:nvPr/>
          </p:nvSpPr>
          <p:spPr>
            <a:xfrm rot="0">
              <a:off x="151208" y="115157"/>
              <a:ext cx="1320162" cy="558678"/>
            </a:xfrm>
            <a:prstGeom prst="rect">
              <a:avLst/>
            </a:prstGeom>
          </p:spPr>
          <p:txBody>
            <a:bodyPr anchor="t" rtlCol="false" tIns="0" lIns="0" bIns="0" rIns="0">
              <a:spAutoFit/>
            </a:bodyPr>
            <a:lstStyle/>
            <a:p>
              <a:pPr algn="ctr">
                <a:lnSpc>
                  <a:spcPts val="990"/>
                </a:lnSpc>
                <a:spcBef>
                  <a:spcPct val="0"/>
                </a:spcBef>
              </a:pPr>
              <a:r>
                <a:rPr lang="en-US" b="true" sz="707" spc="219">
                  <a:solidFill>
                    <a:srgbClr val="FFFFFF"/>
                  </a:solidFill>
                  <a:latin typeface="Open Sans Medium"/>
                  <a:ea typeface="Open Sans Medium"/>
                  <a:cs typeface="Open Sans Medium"/>
                  <a:sym typeface="Open Sans Medium"/>
                </a:rPr>
                <a:t>LIVED EXPERIENCE</a:t>
              </a:r>
            </a:p>
          </p:txBody>
        </p:sp>
        <p:sp>
          <p:nvSpPr>
            <p:cNvPr name="TextBox 8" id="8"/>
            <p:cNvSpPr txBox="true"/>
            <p:nvPr/>
          </p:nvSpPr>
          <p:spPr>
            <a:xfrm rot="0">
              <a:off x="143486" y="887922"/>
              <a:ext cx="1335607" cy="583096"/>
            </a:xfrm>
            <a:prstGeom prst="rect">
              <a:avLst/>
            </a:prstGeom>
          </p:spPr>
          <p:txBody>
            <a:bodyPr anchor="t" rtlCol="false" tIns="0" lIns="0" bIns="0" rIns="0">
              <a:spAutoFit/>
            </a:bodyPr>
            <a:lstStyle/>
            <a:p>
              <a:pPr algn="ctr">
                <a:lnSpc>
                  <a:spcPts val="990"/>
                </a:lnSpc>
                <a:spcBef>
                  <a:spcPct val="0"/>
                </a:spcBef>
              </a:pPr>
              <a:r>
                <a:rPr lang="en-US" b="true" sz="707" spc="219">
                  <a:solidFill>
                    <a:srgbClr val="FFFFFF"/>
                  </a:solidFill>
                  <a:latin typeface="Open Sans Medium"/>
                  <a:ea typeface="Open Sans Medium"/>
                  <a:cs typeface="Open Sans Medium"/>
                  <a:sym typeface="Open Sans Medium"/>
                </a:rPr>
                <a:t>ASSET &amp; STRENGTH</a:t>
              </a:r>
            </a:p>
          </p:txBody>
        </p:sp>
      </p:grpSp>
      <p:grpSp>
        <p:nvGrpSpPr>
          <p:cNvPr name="Group 9" id="9"/>
          <p:cNvGrpSpPr/>
          <p:nvPr/>
        </p:nvGrpSpPr>
        <p:grpSpPr>
          <a:xfrm rot="0">
            <a:off x="0" y="-91698"/>
            <a:ext cx="1028700" cy="10470396"/>
            <a:chOff x="0" y="0"/>
            <a:chExt cx="270933" cy="2757635"/>
          </a:xfrm>
        </p:grpSpPr>
        <p:sp>
          <p:nvSpPr>
            <p:cNvPr name="Freeform 10" id="10"/>
            <p:cNvSpPr/>
            <p:nvPr/>
          </p:nvSpPr>
          <p:spPr>
            <a:xfrm flipH="false" flipV="false" rot="0">
              <a:off x="0" y="0"/>
              <a:ext cx="270933" cy="2757635"/>
            </a:xfrm>
            <a:custGeom>
              <a:avLst/>
              <a:gdLst/>
              <a:ahLst/>
              <a:cxnLst/>
              <a:rect r="r" b="b" t="t" l="l"/>
              <a:pathLst>
                <a:path h="2757635" w="270933">
                  <a:moveTo>
                    <a:pt x="0" y="0"/>
                  </a:moveTo>
                  <a:lnTo>
                    <a:pt x="270933" y="0"/>
                  </a:lnTo>
                  <a:lnTo>
                    <a:pt x="270933" y="2757635"/>
                  </a:lnTo>
                  <a:lnTo>
                    <a:pt x="0" y="2757635"/>
                  </a:lnTo>
                  <a:close/>
                </a:path>
              </a:pathLst>
            </a:custGeom>
            <a:solidFill>
              <a:srgbClr val="D2C2EC"/>
            </a:solidFill>
          </p:spPr>
        </p:sp>
        <p:sp>
          <p:nvSpPr>
            <p:cNvPr name="TextBox 11" id="11"/>
            <p:cNvSpPr txBox="true"/>
            <p:nvPr/>
          </p:nvSpPr>
          <p:spPr>
            <a:xfrm>
              <a:off x="0" y="-38100"/>
              <a:ext cx="270933" cy="2795735"/>
            </a:xfrm>
            <a:prstGeom prst="rect">
              <a:avLst/>
            </a:prstGeom>
          </p:spPr>
          <p:txBody>
            <a:bodyPr anchor="ctr" rtlCol="false" tIns="50800" lIns="50800" bIns="50800" rIns="50800"/>
            <a:lstStyle/>
            <a:p>
              <a:pPr algn="ctr">
                <a:lnSpc>
                  <a:spcPts val="2660"/>
                </a:lnSpc>
              </a:pPr>
            </a:p>
          </p:txBody>
        </p:sp>
      </p:grpSp>
      <p:sp>
        <p:nvSpPr>
          <p:cNvPr name="TextBox 12" id="12"/>
          <p:cNvSpPr txBox="true"/>
          <p:nvPr/>
        </p:nvSpPr>
        <p:spPr>
          <a:xfrm rot="0">
            <a:off x="2162971" y="2393567"/>
            <a:ext cx="6774710" cy="5433191"/>
          </a:xfrm>
          <a:prstGeom prst="rect">
            <a:avLst/>
          </a:prstGeom>
        </p:spPr>
        <p:txBody>
          <a:bodyPr anchor="t" rtlCol="false" tIns="0" lIns="0" bIns="0" rIns="0">
            <a:spAutoFit/>
          </a:bodyPr>
          <a:lstStyle/>
          <a:p>
            <a:pPr algn="l">
              <a:lnSpc>
                <a:spcPts val="5371"/>
              </a:lnSpc>
            </a:pPr>
            <a:r>
              <a:rPr lang="en-US" sz="4132" b="true">
                <a:solidFill>
                  <a:srgbClr val="7C67A0"/>
                </a:solidFill>
                <a:latin typeface="Helvetica Bold"/>
                <a:ea typeface="Helvetica Bold"/>
                <a:cs typeface="Helvetica Bold"/>
                <a:sym typeface="Helvetica Bold"/>
              </a:rPr>
              <a:t>Key Theme:</a:t>
            </a:r>
          </a:p>
          <a:p>
            <a:pPr algn="l">
              <a:lnSpc>
                <a:spcPts val="9421"/>
              </a:lnSpc>
            </a:pPr>
            <a:r>
              <a:rPr lang="en-US" sz="7247" b="true">
                <a:solidFill>
                  <a:srgbClr val="614989"/>
                </a:solidFill>
                <a:latin typeface="Helvetica Bold"/>
                <a:ea typeface="Helvetica Bold"/>
                <a:cs typeface="Helvetica Bold"/>
                <a:sym typeface="Helvetica Bold"/>
              </a:rPr>
              <a:t>Effective Adjustments Make a Real Difference</a:t>
            </a:r>
          </a:p>
        </p:txBody>
      </p:sp>
      <p:sp>
        <p:nvSpPr>
          <p:cNvPr name="TextBox 13" id="13"/>
          <p:cNvSpPr txBox="true"/>
          <p:nvPr/>
        </p:nvSpPr>
        <p:spPr>
          <a:xfrm rot="0">
            <a:off x="10071952" y="1628222"/>
            <a:ext cx="6860607" cy="6944832"/>
          </a:xfrm>
          <a:prstGeom prst="rect">
            <a:avLst/>
          </a:prstGeom>
        </p:spPr>
        <p:txBody>
          <a:bodyPr anchor="t" rtlCol="false" tIns="0" lIns="0" bIns="0" rIns="0">
            <a:spAutoFit/>
          </a:bodyPr>
          <a:lstStyle/>
          <a:p>
            <a:pPr algn="l" marL="686871" indent="-343436" lvl="1">
              <a:lnSpc>
                <a:spcPts val="4454"/>
              </a:lnSpc>
              <a:buFont typeface="Arial"/>
              <a:buChar char="•"/>
            </a:pPr>
            <a:r>
              <a:rPr lang="en-US" sz="3181">
                <a:solidFill>
                  <a:srgbClr val="000000"/>
                </a:solidFill>
                <a:latin typeface="Helvetica"/>
                <a:ea typeface="Helvetica"/>
                <a:cs typeface="Helvetica"/>
                <a:sym typeface="Helvetica"/>
              </a:rPr>
              <a:t>Part-time hours, flexible start/finish times and remote working</a:t>
            </a:r>
          </a:p>
          <a:p>
            <a:pPr algn="l" marL="686871" indent="-343436" lvl="1">
              <a:lnSpc>
                <a:spcPts val="4454"/>
              </a:lnSpc>
              <a:buFont typeface="Arial"/>
              <a:buChar char="•"/>
            </a:pPr>
            <a:r>
              <a:rPr lang="en-US" sz="3181">
                <a:solidFill>
                  <a:srgbClr val="000000"/>
                </a:solidFill>
                <a:latin typeface="Helvetica"/>
                <a:ea typeface="Helvetica"/>
                <a:cs typeface="Helvetica"/>
                <a:sym typeface="Helvetica"/>
              </a:rPr>
              <a:t>Quiet rooms, reduced caseloads and pacing strategies improving sustainability</a:t>
            </a:r>
          </a:p>
          <a:p>
            <a:pPr algn="l" marL="686871" indent="-343436" lvl="1">
              <a:lnSpc>
                <a:spcPts val="4454"/>
              </a:lnSpc>
              <a:buFont typeface="Arial"/>
              <a:buChar char="•"/>
            </a:pPr>
            <a:r>
              <a:rPr lang="en-US" sz="3181">
                <a:solidFill>
                  <a:srgbClr val="000000"/>
                </a:solidFill>
                <a:latin typeface="Helvetica"/>
                <a:ea typeface="Helvetica"/>
                <a:cs typeface="Helvetica"/>
                <a:sym typeface="Helvetica"/>
              </a:rPr>
              <a:t>Assistive tools: ergonomic seating, dictaphones, voice-to-text, footrests, sit-stand desks</a:t>
            </a:r>
          </a:p>
          <a:p>
            <a:pPr algn="l">
              <a:lnSpc>
                <a:spcPts val="5293"/>
              </a:lnSpc>
            </a:pPr>
          </a:p>
          <a:p>
            <a:pPr algn="l">
              <a:lnSpc>
                <a:spcPts val="4873"/>
              </a:lnSpc>
            </a:pPr>
            <a:r>
              <a:rPr lang="en-US" sz="3481" b="true">
                <a:solidFill>
                  <a:srgbClr val="614989"/>
                </a:solidFill>
                <a:latin typeface="Helvetica Bold"/>
                <a:ea typeface="Helvetica Bold"/>
                <a:cs typeface="Helvetica Bold"/>
                <a:sym typeface="Helvetica Bold"/>
              </a:rPr>
              <a:t>“Flexible working has been the most valuable adjustment”</a:t>
            </a:r>
          </a:p>
        </p:txBody>
      </p:sp>
      <p:sp>
        <p:nvSpPr>
          <p:cNvPr name="AutoShape 14" id="14"/>
          <p:cNvSpPr/>
          <p:nvPr/>
        </p:nvSpPr>
        <p:spPr>
          <a:xfrm>
            <a:off x="8956731" y="1897380"/>
            <a:ext cx="0" cy="6492240"/>
          </a:xfrm>
          <a:prstGeom prst="line">
            <a:avLst/>
          </a:prstGeom>
          <a:ln cap="flat" w="38100">
            <a:solidFill>
              <a:srgbClr val="E1D0F8"/>
            </a:solidFill>
            <a:prstDash val="solid"/>
            <a:headEnd type="none" len="sm" w="sm"/>
            <a:tailEnd type="none" len="sm" w="sm"/>
          </a:ln>
        </p:spPr>
      </p:sp>
    </p:spTree>
  </p:cSld>
  <p:clrMapOvr>
    <a:masterClrMapping/>
  </p:clrMapOvr>
</p:sld>
</file>

<file path=ppt/slides/slide21.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0">
            <a:off x="16324092" y="8571577"/>
            <a:ext cx="1216934" cy="1195825"/>
            <a:chOff x="0" y="0"/>
            <a:chExt cx="1622578" cy="1594433"/>
          </a:xfrm>
        </p:grpSpPr>
        <p:grpSp>
          <p:nvGrpSpPr>
            <p:cNvPr name="Group 3" id="3"/>
            <p:cNvGrpSpPr/>
            <p:nvPr/>
          </p:nvGrpSpPr>
          <p:grpSpPr>
            <a:xfrm rot="0">
              <a:off x="0" y="0"/>
              <a:ext cx="1622578" cy="1594433"/>
              <a:chOff x="0" y="0"/>
              <a:chExt cx="786813" cy="773165"/>
            </a:xfrm>
          </p:grpSpPr>
          <p:sp>
            <p:nvSpPr>
              <p:cNvPr name="Freeform 4" id="4"/>
              <p:cNvSpPr/>
              <p:nvPr/>
            </p:nvSpPr>
            <p:spPr>
              <a:xfrm flipH="false" flipV="false" rot="0">
                <a:off x="0" y="0"/>
                <a:ext cx="786813" cy="773165"/>
              </a:xfrm>
              <a:custGeom>
                <a:avLst/>
                <a:gdLst/>
                <a:ahLst/>
                <a:cxnLst/>
                <a:rect r="r" b="b" t="t" l="l"/>
                <a:pathLst>
                  <a:path h="773165" w="786813">
                    <a:moveTo>
                      <a:pt x="393406" y="0"/>
                    </a:moveTo>
                    <a:cubicBezTo>
                      <a:pt x="176134" y="0"/>
                      <a:pt x="0" y="173079"/>
                      <a:pt x="0" y="386582"/>
                    </a:cubicBezTo>
                    <a:cubicBezTo>
                      <a:pt x="0" y="600086"/>
                      <a:pt x="176134" y="773165"/>
                      <a:pt x="393406" y="773165"/>
                    </a:cubicBezTo>
                    <a:cubicBezTo>
                      <a:pt x="610679" y="773165"/>
                      <a:pt x="786813" y="600086"/>
                      <a:pt x="786813" y="386582"/>
                    </a:cubicBezTo>
                    <a:cubicBezTo>
                      <a:pt x="786813" y="173079"/>
                      <a:pt x="610679" y="0"/>
                      <a:pt x="393406" y="0"/>
                    </a:cubicBezTo>
                    <a:close/>
                  </a:path>
                </a:pathLst>
              </a:custGeom>
              <a:solidFill>
                <a:srgbClr val="877794"/>
              </a:solidFill>
            </p:spPr>
          </p:sp>
          <p:sp>
            <p:nvSpPr>
              <p:cNvPr name="TextBox 5" id="5"/>
              <p:cNvSpPr txBox="true"/>
              <p:nvPr/>
            </p:nvSpPr>
            <p:spPr>
              <a:xfrm>
                <a:off x="73764" y="24859"/>
                <a:ext cx="639285" cy="675821"/>
              </a:xfrm>
              <a:prstGeom prst="rect">
                <a:avLst/>
              </a:prstGeom>
            </p:spPr>
            <p:txBody>
              <a:bodyPr anchor="ctr" rtlCol="false" tIns="50800" lIns="50800" bIns="50800" rIns="50800"/>
              <a:lstStyle/>
              <a:p>
                <a:pPr algn="ctr">
                  <a:lnSpc>
                    <a:spcPts val="2554"/>
                  </a:lnSpc>
                </a:pPr>
              </a:p>
            </p:txBody>
          </p:sp>
        </p:grpSp>
        <p:sp>
          <p:nvSpPr>
            <p:cNvPr name="TextBox 6" id="6"/>
            <p:cNvSpPr txBox="true"/>
            <p:nvPr/>
          </p:nvSpPr>
          <p:spPr>
            <a:xfrm rot="0">
              <a:off x="356621" y="680018"/>
              <a:ext cx="909336" cy="215347"/>
            </a:xfrm>
            <a:prstGeom prst="rect">
              <a:avLst/>
            </a:prstGeom>
          </p:spPr>
          <p:txBody>
            <a:bodyPr anchor="t" rtlCol="false" tIns="0" lIns="0" bIns="0" rIns="0">
              <a:spAutoFit/>
            </a:bodyPr>
            <a:lstStyle/>
            <a:p>
              <a:pPr algn="ctr">
                <a:lnSpc>
                  <a:spcPts val="1359"/>
                </a:lnSpc>
                <a:spcBef>
                  <a:spcPct val="0"/>
                </a:spcBef>
              </a:pPr>
              <a:r>
                <a:rPr lang="en-US" b="true" sz="971">
                  <a:solidFill>
                    <a:srgbClr val="FFFFFF"/>
                  </a:solidFill>
                  <a:latin typeface="OpenDyslexic Bold"/>
                  <a:ea typeface="OpenDyslexic Bold"/>
                  <a:cs typeface="OpenDyslexic Bold"/>
                  <a:sym typeface="OpenDyslexic Bold"/>
                </a:rPr>
                <a:t>AbleOTUK</a:t>
              </a:r>
            </a:p>
          </p:txBody>
        </p:sp>
        <p:sp>
          <p:nvSpPr>
            <p:cNvPr name="TextBox 7" id="7"/>
            <p:cNvSpPr txBox="true"/>
            <p:nvPr/>
          </p:nvSpPr>
          <p:spPr>
            <a:xfrm rot="0">
              <a:off x="151208" y="115157"/>
              <a:ext cx="1320162" cy="558678"/>
            </a:xfrm>
            <a:prstGeom prst="rect">
              <a:avLst/>
            </a:prstGeom>
          </p:spPr>
          <p:txBody>
            <a:bodyPr anchor="t" rtlCol="false" tIns="0" lIns="0" bIns="0" rIns="0">
              <a:spAutoFit/>
            </a:bodyPr>
            <a:lstStyle/>
            <a:p>
              <a:pPr algn="ctr">
                <a:lnSpc>
                  <a:spcPts val="990"/>
                </a:lnSpc>
                <a:spcBef>
                  <a:spcPct val="0"/>
                </a:spcBef>
              </a:pPr>
              <a:r>
                <a:rPr lang="en-US" b="true" sz="707" spc="219">
                  <a:solidFill>
                    <a:srgbClr val="FFFFFF"/>
                  </a:solidFill>
                  <a:latin typeface="Open Sans Medium"/>
                  <a:ea typeface="Open Sans Medium"/>
                  <a:cs typeface="Open Sans Medium"/>
                  <a:sym typeface="Open Sans Medium"/>
                </a:rPr>
                <a:t>LIVED EXPERIENCE</a:t>
              </a:r>
            </a:p>
          </p:txBody>
        </p:sp>
        <p:sp>
          <p:nvSpPr>
            <p:cNvPr name="TextBox 8" id="8"/>
            <p:cNvSpPr txBox="true"/>
            <p:nvPr/>
          </p:nvSpPr>
          <p:spPr>
            <a:xfrm rot="0">
              <a:off x="143486" y="887922"/>
              <a:ext cx="1335607" cy="583096"/>
            </a:xfrm>
            <a:prstGeom prst="rect">
              <a:avLst/>
            </a:prstGeom>
          </p:spPr>
          <p:txBody>
            <a:bodyPr anchor="t" rtlCol="false" tIns="0" lIns="0" bIns="0" rIns="0">
              <a:spAutoFit/>
            </a:bodyPr>
            <a:lstStyle/>
            <a:p>
              <a:pPr algn="ctr">
                <a:lnSpc>
                  <a:spcPts val="990"/>
                </a:lnSpc>
                <a:spcBef>
                  <a:spcPct val="0"/>
                </a:spcBef>
              </a:pPr>
              <a:r>
                <a:rPr lang="en-US" b="true" sz="707" spc="219">
                  <a:solidFill>
                    <a:srgbClr val="FFFFFF"/>
                  </a:solidFill>
                  <a:latin typeface="Open Sans Medium"/>
                  <a:ea typeface="Open Sans Medium"/>
                  <a:cs typeface="Open Sans Medium"/>
                  <a:sym typeface="Open Sans Medium"/>
                </a:rPr>
                <a:t>ASSET &amp; STRENGTH</a:t>
              </a:r>
            </a:p>
          </p:txBody>
        </p:sp>
      </p:grpSp>
      <p:grpSp>
        <p:nvGrpSpPr>
          <p:cNvPr name="Group 9" id="9"/>
          <p:cNvGrpSpPr/>
          <p:nvPr/>
        </p:nvGrpSpPr>
        <p:grpSpPr>
          <a:xfrm rot="0">
            <a:off x="0" y="-91698"/>
            <a:ext cx="1028700" cy="10470396"/>
            <a:chOff x="0" y="0"/>
            <a:chExt cx="270933" cy="2757635"/>
          </a:xfrm>
        </p:grpSpPr>
        <p:sp>
          <p:nvSpPr>
            <p:cNvPr name="Freeform 10" id="10"/>
            <p:cNvSpPr/>
            <p:nvPr/>
          </p:nvSpPr>
          <p:spPr>
            <a:xfrm flipH="false" flipV="false" rot="0">
              <a:off x="0" y="0"/>
              <a:ext cx="270933" cy="2757635"/>
            </a:xfrm>
            <a:custGeom>
              <a:avLst/>
              <a:gdLst/>
              <a:ahLst/>
              <a:cxnLst/>
              <a:rect r="r" b="b" t="t" l="l"/>
              <a:pathLst>
                <a:path h="2757635" w="270933">
                  <a:moveTo>
                    <a:pt x="0" y="0"/>
                  </a:moveTo>
                  <a:lnTo>
                    <a:pt x="270933" y="0"/>
                  </a:lnTo>
                  <a:lnTo>
                    <a:pt x="270933" y="2757635"/>
                  </a:lnTo>
                  <a:lnTo>
                    <a:pt x="0" y="2757635"/>
                  </a:lnTo>
                  <a:close/>
                </a:path>
              </a:pathLst>
            </a:custGeom>
            <a:solidFill>
              <a:srgbClr val="D2C2EC"/>
            </a:solidFill>
          </p:spPr>
        </p:sp>
        <p:sp>
          <p:nvSpPr>
            <p:cNvPr name="TextBox 11" id="11"/>
            <p:cNvSpPr txBox="true"/>
            <p:nvPr/>
          </p:nvSpPr>
          <p:spPr>
            <a:xfrm>
              <a:off x="0" y="-38100"/>
              <a:ext cx="270933" cy="2795735"/>
            </a:xfrm>
            <a:prstGeom prst="rect">
              <a:avLst/>
            </a:prstGeom>
          </p:spPr>
          <p:txBody>
            <a:bodyPr anchor="ctr" rtlCol="false" tIns="50800" lIns="50800" bIns="50800" rIns="50800"/>
            <a:lstStyle/>
            <a:p>
              <a:pPr algn="ctr">
                <a:lnSpc>
                  <a:spcPts val="2660"/>
                </a:lnSpc>
              </a:pPr>
            </a:p>
          </p:txBody>
        </p:sp>
      </p:grpSp>
      <p:sp>
        <p:nvSpPr>
          <p:cNvPr name="TextBox 12" id="12"/>
          <p:cNvSpPr txBox="true"/>
          <p:nvPr/>
        </p:nvSpPr>
        <p:spPr>
          <a:xfrm rot="0">
            <a:off x="2163045" y="2972288"/>
            <a:ext cx="6774710" cy="4242566"/>
          </a:xfrm>
          <a:prstGeom prst="rect">
            <a:avLst/>
          </a:prstGeom>
        </p:spPr>
        <p:txBody>
          <a:bodyPr anchor="t" rtlCol="false" tIns="0" lIns="0" bIns="0" rIns="0">
            <a:spAutoFit/>
          </a:bodyPr>
          <a:lstStyle/>
          <a:p>
            <a:pPr algn="l">
              <a:lnSpc>
                <a:spcPts val="5371"/>
              </a:lnSpc>
            </a:pPr>
            <a:r>
              <a:rPr lang="en-US" sz="4132" b="true">
                <a:solidFill>
                  <a:srgbClr val="7C67A0"/>
                </a:solidFill>
                <a:latin typeface="Helvetica Bold"/>
                <a:ea typeface="Helvetica Bold"/>
                <a:cs typeface="Helvetica Bold"/>
                <a:sym typeface="Helvetica Bold"/>
              </a:rPr>
              <a:t>Key Theme:</a:t>
            </a:r>
          </a:p>
          <a:p>
            <a:pPr algn="l">
              <a:lnSpc>
                <a:spcPts val="9421"/>
              </a:lnSpc>
            </a:pPr>
            <a:r>
              <a:rPr lang="en-US" sz="7247" b="true">
                <a:solidFill>
                  <a:srgbClr val="614989"/>
                </a:solidFill>
                <a:latin typeface="Helvetica Bold"/>
                <a:ea typeface="Helvetica Bold"/>
                <a:cs typeface="Helvetica Bold"/>
                <a:sym typeface="Helvetica Bold"/>
              </a:rPr>
              <a:t>Low-cost Reasonable Adjustments: </a:t>
            </a:r>
          </a:p>
        </p:txBody>
      </p:sp>
      <p:sp>
        <p:nvSpPr>
          <p:cNvPr name="TextBox 13" id="13"/>
          <p:cNvSpPr txBox="true"/>
          <p:nvPr/>
        </p:nvSpPr>
        <p:spPr>
          <a:xfrm rot="0">
            <a:off x="10330638" y="2552700"/>
            <a:ext cx="6214836" cy="5062692"/>
          </a:xfrm>
          <a:prstGeom prst="rect">
            <a:avLst/>
          </a:prstGeom>
        </p:spPr>
        <p:txBody>
          <a:bodyPr anchor="t" rtlCol="false" tIns="0" lIns="0" bIns="0" rIns="0">
            <a:spAutoFit/>
          </a:bodyPr>
          <a:lstStyle/>
          <a:p>
            <a:pPr algn="l">
              <a:lnSpc>
                <a:spcPts val="4454"/>
              </a:lnSpc>
            </a:pPr>
            <a:r>
              <a:rPr lang="en-US" sz="3181">
                <a:solidFill>
                  <a:srgbClr val="000000"/>
                </a:solidFill>
                <a:latin typeface="Helvetica"/>
                <a:ea typeface="Helvetica"/>
                <a:cs typeface="Helvetica"/>
                <a:sym typeface="Helvetica"/>
              </a:rPr>
              <a:t>A theme we saw come up a lot was the importance of low cost adjustments and how much of a positive impact they make. </a:t>
            </a:r>
          </a:p>
          <a:p>
            <a:pPr algn="l">
              <a:lnSpc>
                <a:spcPts val="4454"/>
              </a:lnSpc>
            </a:pPr>
          </a:p>
          <a:p>
            <a:pPr algn="l">
              <a:lnSpc>
                <a:spcPts val="4454"/>
              </a:lnSpc>
            </a:pPr>
            <a:r>
              <a:rPr lang="en-US" sz="3181">
                <a:solidFill>
                  <a:srgbClr val="000000"/>
                </a:solidFill>
                <a:latin typeface="Helvetica"/>
                <a:ea typeface="Helvetica"/>
                <a:cs typeface="Helvetica"/>
                <a:sym typeface="Helvetica"/>
              </a:rPr>
              <a:t>These adjustments have enabled those with disabilities to engage, participate, and enhance successfu</a:t>
            </a:r>
            <a:r>
              <a:rPr lang="en-US" sz="3181">
                <a:solidFill>
                  <a:srgbClr val="000000"/>
                </a:solidFill>
                <a:latin typeface="Helvetica"/>
                <a:ea typeface="Helvetica"/>
                <a:cs typeface="Helvetica"/>
                <a:sym typeface="Helvetica"/>
              </a:rPr>
              <a:t>ll</a:t>
            </a:r>
            <a:r>
              <a:rPr lang="en-US" sz="3181">
                <a:solidFill>
                  <a:srgbClr val="000000"/>
                </a:solidFill>
                <a:latin typeface="Helvetica"/>
                <a:ea typeface="Helvetica"/>
                <a:cs typeface="Helvetica"/>
                <a:sym typeface="Helvetica"/>
              </a:rPr>
              <a:t>y</a:t>
            </a:r>
            <a:r>
              <a:rPr lang="en-US" sz="3181">
                <a:solidFill>
                  <a:srgbClr val="000000"/>
                </a:solidFill>
                <a:latin typeface="Helvetica"/>
                <a:ea typeface="Helvetica"/>
                <a:cs typeface="Helvetica"/>
                <a:sym typeface="Helvetica"/>
              </a:rPr>
              <a:t> in the</a:t>
            </a:r>
            <a:r>
              <a:rPr lang="en-US" sz="3181">
                <a:solidFill>
                  <a:srgbClr val="000000"/>
                </a:solidFill>
                <a:latin typeface="Helvetica"/>
                <a:ea typeface="Helvetica"/>
                <a:cs typeface="Helvetica"/>
                <a:sym typeface="Helvetica"/>
              </a:rPr>
              <a:t>ir</a:t>
            </a:r>
            <a:r>
              <a:rPr lang="en-US" sz="3181">
                <a:solidFill>
                  <a:srgbClr val="000000"/>
                </a:solidFill>
                <a:latin typeface="Helvetica"/>
                <a:ea typeface="Helvetica"/>
                <a:cs typeface="Helvetica"/>
                <a:sym typeface="Helvetica"/>
              </a:rPr>
              <a:t> </a:t>
            </a:r>
            <a:r>
              <a:rPr lang="en-US" sz="3181">
                <a:solidFill>
                  <a:srgbClr val="000000"/>
                </a:solidFill>
                <a:latin typeface="Helvetica"/>
                <a:ea typeface="Helvetica"/>
                <a:cs typeface="Helvetica"/>
                <a:sym typeface="Helvetica"/>
              </a:rPr>
              <a:t>envir</a:t>
            </a:r>
            <a:r>
              <a:rPr lang="en-US" sz="3181">
                <a:solidFill>
                  <a:srgbClr val="000000"/>
                </a:solidFill>
                <a:latin typeface="Helvetica"/>
                <a:ea typeface="Helvetica"/>
                <a:cs typeface="Helvetica"/>
                <a:sym typeface="Helvetica"/>
              </a:rPr>
              <a:t>o</a:t>
            </a:r>
            <a:r>
              <a:rPr lang="en-US" sz="3181">
                <a:solidFill>
                  <a:srgbClr val="000000"/>
                </a:solidFill>
                <a:latin typeface="Helvetica"/>
                <a:ea typeface="Helvetica"/>
                <a:cs typeface="Helvetica"/>
                <a:sym typeface="Helvetica"/>
              </a:rPr>
              <a:t>n</a:t>
            </a:r>
            <a:r>
              <a:rPr lang="en-US" sz="3181">
                <a:solidFill>
                  <a:srgbClr val="000000"/>
                </a:solidFill>
                <a:latin typeface="Helvetica"/>
                <a:ea typeface="Helvetica"/>
                <a:cs typeface="Helvetica"/>
                <a:sym typeface="Helvetica"/>
              </a:rPr>
              <a:t>ment</a:t>
            </a:r>
            <a:r>
              <a:rPr lang="en-US" sz="3181">
                <a:solidFill>
                  <a:srgbClr val="000000"/>
                </a:solidFill>
                <a:latin typeface="Helvetica"/>
                <a:ea typeface="Helvetica"/>
                <a:cs typeface="Helvetica"/>
                <a:sym typeface="Helvetica"/>
              </a:rPr>
              <a:t>.</a:t>
            </a:r>
          </a:p>
        </p:txBody>
      </p:sp>
      <p:sp>
        <p:nvSpPr>
          <p:cNvPr name="AutoShape 14" id="14"/>
          <p:cNvSpPr/>
          <p:nvPr/>
        </p:nvSpPr>
        <p:spPr>
          <a:xfrm>
            <a:off x="9124950" y="1897380"/>
            <a:ext cx="0" cy="6492240"/>
          </a:xfrm>
          <a:prstGeom prst="line">
            <a:avLst/>
          </a:prstGeom>
          <a:ln cap="flat" w="38100">
            <a:solidFill>
              <a:srgbClr val="E1D0F8"/>
            </a:solidFill>
            <a:prstDash val="solid"/>
            <a:headEnd type="none" len="sm" w="sm"/>
            <a:tailEnd type="none" len="sm" w="sm"/>
          </a:ln>
        </p:spPr>
      </p:sp>
    </p:spTree>
  </p:cSld>
  <p:clrMapOvr>
    <a:masterClrMapping/>
  </p:clrMapOvr>
</p:sld>
</file>

<file path=ppt/slides/slide22.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0">
            <a:off x="16324092" y="8571577"/>
            <a:ext cx="1216934" cy="1195825"/>
            <a:chOff x="0" y="0"/>
            <a:chExt cx="1622578" cy="1594433"/>
          </a:xfrm>
        </p:grpSpPr>
        <p:grpSp>
          <p:nvGrpSpPr>
            <p:cNvPr name="Group 3" id="3"/>
            <p:cNvGrpSpPr/>
            <p:nvPr/>
          </p:nvGrpSpPr>
          <p:grpSpPr>
            <a:xfrm rot="0">
              <a:off x="0" y="0"/>
              <a:ext cx="1622578" cy="1594433"/>
              <a:chOff x="0" y="0"/>
              <a:chExt cx="786813" cy="773165"/>
            </a:xfrm>
          </p:grpSpPr>
          <p:sp>
            <p:nvSpPr>
              <p:cNvPr name="Freeform 4" id="4"/>
              <p:cNvSpPr/>
              <p:nvPr/>
            </p:nvSpPr>
            <p:spPr>
              <a:xfrm flipH="false" flipV="false" rot="0">
                <a:off x="0" y="0"/>
                <a:ext cx="786813" cy="773165"/>
              </a:xfrm>
              <a:custGeom>
                <a:avLst/>
                <a:gdLst/>
                <a:ahLst/>
                <a:cxnLst/>
                <a:rect r="r" b="b" t="t" l="l"/>
                <a:pathLst>
                  <a:path h="773165" w="786813">
                    <a:moveTo>
                      <a:pt x="393406" y="0"/>
                    </a:moveTo>
                    <a:cubicBezTo>
                      <a:pt x="176134" y="0"/>
                      <a:pt x="0" y="173079"/>
                      <a:pt x="0" y="386582"/>
                    </a:cubicBezTo>
                    <a:cubicBezTo>
                      <a:pt x="0" y="600086"/>
                      <a:pt x="176134" y="773165"/>
                      <a:pt x="393406" y="773165"/>
                    </a:cubicBezTo>
                    <a:cubicBezTo>
                      <a:pt x="610679" y="773165"/>
                      <a:pt x="786813" y="600086"/>
                      <a:pt x="786813" y="386582"/>
                    </a:cubicBezTo>
                    <a:cubicBezTo>
                      <a:pt x="786813" y="173079"/>
                      <a:pt x="610679" y="0"/>
                      <a:pt x="393406" y="0"/>
                    </a:cubicBezTo>
                    <a:close/>
                  </a:path>
                </a:pathLst>
              </a:custGeom>
              <a:solidFill>
                <a:srgbClr val="877794"/>
              </a:solidFill>
            </p:spPr>
          </p:sp>
          <p:sp>
            <p:nvSpPr>
              <p:cNvPr name="TextBox 5" id="5"/>
              <p:cNvSpPr txBox="true"/>
              <p:nvPr/>
            </p:nvSpPr>
            <p:spPr>
              <a:xfrm>
                <a:off x="73764" y="24859"/>
                <a:ext cx="639285" cy="675821"/>
              </a:xfrm>
              <a:prstGeom prst="rect">
                <a:avLst/>
              </a:prstGeom>
            </p:spPr>
            <p:txBody>
              <a:bodyPr anchor="ctr" rtlCol="false" tIns="50800" lIns="50800" bIns="50800" rIns="50800"/>
              <a:lstStyle/>
              <a:p>
                <a:pPr algn="ctr">
                  <a:lnSpc>
                    <a:spcPts val="2554"/>
                  </a:lnSpc>
                </a:pPr>
              </a:p>
            </p:txBody>
          </p:sp>
        </p:grpSp>
        <p:sp>
          <p:nvSpPr>
            <p:cNvPr name="TextBox 6" id="6"/>
            <p:cNvSpPr txBox="true"/>
            <p:nvPr/>
          </p:nvSpPr>
          <p:spPr>
            <a:xfrm rot="0">
              <a:off x="356621" y="680018"/>
              <a:ext cx="909336" cy="215347"/>
            </a:xfrm>
            <a:prstGeom prst="rect">
              <a:avLst/>
            </a:prstGeom>
          </p:spPr>
          <p:txBody>
            <a:bodyPr anchor="t" rtlCol="false" tIns="0" lIns="0" bIns="0" rIns="0">
              <a:spAutoFit/>
            </a:bodyPr>
            <a:lstStyle/>
            <a:p>
              <a:pPr algn="ctr">
                <a:lnSpc>
                  <a:spcPts val="1359"/>
                </a:lnSpc>
                <a:spcBef>
                  <a:spcPct val="0"/>
                </a:spcBef>
              </a:pPr>
              <a:r>
                <a:rPr lang="en-US" b="true" sz="971">
                  <a:solidFill>
                    <a:srgbClr val="FFFFFF"/>
                  </a:solidFill>
                  <a:latin typeface="OpenDyslexic Bold"/>
                  <a:ea typeface="OpenDyslexic Bold"/>
                  <a:cs typeface="OpenDyslexic Bold"/>
                  <a:sym typeface="OpenDyslexic Bold"/>
                </a:rPr>
                <a:t>AbleOTUK</a:t>
              </a:r>
            </a:p>
          </p:txBody>
        </p:sp>
        <p:sp>
          <p:nvSpPr>
            <p:cNvPr name="TextBox 7" id="7"/>
            <p:cNvSpPr txBox="true"/>
            <p:nvPr/>
          </p:nvSpPr>
          <p:spPr>
            <a:xfrm rot="0">
              <a:off x="151208" y="115157"/>
              <a:ext cx="1320162" cy="558678"/>
            </a:xfrm>
            <a:prstGeom prst="rect">
              <a:avLst/>
            </a:prstGeom>
          </p:spPr>
          <p:txBody>
            <a:bodyPr anchor="t" rtlCol="false" tIns="0" lIns="0" bIns="0" rIns="0">
              <a:spAutoFit/>
            </a:bodyPr>
            <a:lstStyle/>
            <a:p>
              <a:pPr algn="ctr">
                <a:lnSpc>
                  <a:spcPts val="990"/>
                </a:lnSpc>
                <a:spcBef>
                  <a:spcPct val="0"/>
                </a:spcBef>
              </a:pPr>
              <a:r>
                <a:rPr lang="en-US" b="true" sz="707" spc="219">
                  <a:solidFill>
                    <a:srgbClr val="FFFFFF"/>
                  </a:solidFill>
                  <a:latin typeface="Open Sans Medium"/>
                  <a:ea typeface="Open Sans Medium"/>
                  <a:cs typeface="Open Sans Medium"/>
                  <a:sym typeface="Open Sans Medium"/>
                </a:rPr>
                <a:t>LIVED EXPERIENCE</a:t>
              </a:r>
            </a:p>
          </p:txBody>
        </p:sp>
        <p:sp>
          <p:nvSpPr>
            <p:cNvPr name="TextBox 8" id="8"/>
            <p:cNvSpPr txBox="true"/>
            <p:nvPr/>
          </p:nvSpPr>
          <p:spPr>
            <a:xfrm rot="0">
              <a:off x="143486" y="887922"/>
              <a:ext cx="1335607" cy="583096"/>
            </a:xfrm>
            <a:prstGeom prst="rect">
              <a:avLst/>
            </a:prstGeom>
          </p:spPr>
          <p:txBody>
            <a:bodyPr anchor="t" rtlCol="false" tIns="0" lIns="0" bIns="0" rIns="0">
              <a:spAutoFit/>
            </a:bodyPr>
            <a:lstStyle/>
            <a:p>
              <a:pPr algn="ctr">
                <a:lnSpc>
                  <a:spcPts val="990"/>
                </a:lnSpc>
                <a:spcBef>
                  <a:spcPct val="0"/>
                </a:spcBef>
              </a:pPr>
              <a:r>
                <a:rPr lang="en-US" b="true" sz="707" spc="219">
                  <a:solidFill>
                    <a:srgbClr val="FFFFFF"/>
                  </a:solidFill>
                  <a:latin typeface="Open Sans Medium"/>
                  <a:ea typeface="Open Sans Medium"/>
                  <a:cs typeface="Open Sans Medium"/>
                  <a:sym typeface="Open Sans Medium"/>
                </a:rPr>
                <a:t>ASSET &amp; STRENGTH</a:t>
              </a:r>
            </a:p>
          </p:txBody>
        </p:sp>
      </p:grpSp>
      <p:grpSp>
        <p:nvGrpSpPr>
          <p:cNvPr name="Group 9" id="9"/>
          <p:cNvGrpSpPr/>
          <p:nvPr/>
        </p:nvGrpSpPr>
        <p:grpSpPr>
          <a:xfrm rot="0">
            <a:off x="0" y="-91698"/>
            <a:ext cx="1028700" cy="10470396"/>
            <a:chOff x="0" y="0"/>
            <a:chExt cx="270933" cy="2757635"/>
          </a:xfrm>
        </p:grpSpPr>
        <p:sp>
          <p:nvSpPr>
            <p:cNvPr name="Freeform 10" id="10"/>
            <p:cNvSpPr/>
            <p:nvPr/>
          </p:nvSpPr>
          <p:spPr>
            <a:xfrm flipH="false" flipV="false" rot="0">
              <a:off x="0" y="0"/>
              <a:ext cx="270933" cy="2757635"/>
            </a:xfrm>
            <a:custGeom>
              <a:avLst/>
              <a:gdLst/>
              <a:ahLst/>
              <a:cxnLst/>
              <a:rect r="r" b="b" t="t" l="l"/>
              <a:pathLst>
                <a:path h="2757635" w="270933">
                  <a:moveTo>
                    <a:pt x="0" y="0"/>
                  </a:moveTo>
                  <a:lnTo>
                    <a:pt x="270933" y="0"/>
                  </a:lnTo>
                  <a:lnTo>
                    <a:pt x="270933" y="2757635"/>
                  </a:lnTo>
                  <a:lnTo>
                    <a:pt x="0" y="2757635"/>
                  </a:lnTo>
                  <a:close/>
                </a:path>
              </a:pathLst>
            </a:custGeom>
            <a:solidFill>
              <a:srgbClr val="D2C2EC"/>
            </a:solidFill>
          </p:spPr>
        </p:sp>
        <p:sp>
          <p:nvSpPr>
            <p:cNvPr name="TextBox 11" id="11"/>
            <p:cNvSpPr txBox="true"/>
            <p:nvPr/>
          </p:nvSpPr>
          <p:spPr>
            <a:xfrm>
              <a:off x="0" y="-38100"/>
              <a:ext cx="270933" cy="2795735"/>
            </a:xfrm>
            <a:prstGeom prst="rect">
              <a:avLst/>
            </a:prstGeom>
          </p:spPr>
          <p:txBody>
            <a:bodyPr anchor="ctr" rtlCol="false" tIns="50800" lIns="50800" bIns="50800" rIns="50800"/>
            <a:lstStyle/>
            <a:p>
              <a:pPr algn="ctr">
                <a:lnSpc>
                  <a:spcPts val="2660"/>
                </a:lnSpc>
              </a:pPr>
            </a:p>
          </p:txBody>
        </p:sp>
      </p:grpSp>
      <p:sp>
        <p:nvSpPr>
          <p:cNvPr name="TextBox 12" id="12"/>
          <p:cNvSpPr txBox="true"/>
          <p:nvPr/>
        </p:nvSpPr>
        <p:spPr>
          <a:xfrm rot="0">
            <a:off x="2382919" y="3091684"/>
            <a:ext cx="5459387" cy="3998857"/>
          </a:xfrm>
          <a:prstGeom prst="rect">
            <a:avLst/>
          </a:prstGeom>
        </p:spPr>
        <p:txBody>
          <a:bodyPr anchor="t" rtlCol="false" tIns="0" lIns="0" bIns="0" rIns="0">
            <a:spAutoFit/>
          </a:bodyPr>
          <a:lstStyle/>
          <a:p>
            <a:pPr algn="l">
              <a:lnSpc>
                <a:spcPts val="5784"/>
              </a:lnSpc>
            </a:pPr>
            <a:r>
              <a:rPr lang="en-US" sz="4132" b="true">
                <a:solidFill>
                  <a:srgbClr val="7C67A0"/>
                </a:solidFill>
                <a:latin typeface="Helvetica Bold"/>
                <a:ea typeface="Helvetica Bold"/>
                <a:cs typeface="Helvetica Bold"/>
                <a:sym typeface="Helvetica Bold"/>
              </a:rPr>
              <a:t>Low-cost Reasonable Adjustments:</a:t>
            </a:r>
          </a:p>
          <a:p>
            <a:pPr algn="l">
              <a:lnSpc>
                <a:spcPts val="10146"/>
              </a:lnSpc>
            </a:pPr>
            <a:r>
              <a:rPr lang="en-US" sz="7247" b="true">
                <a:solidFill>
                  <a:srgbClr val="614989"/>
                </a:solidFill>
                <a:latin typeface="Helvetica Bold"/>
                <a:ea typeface="Helvetica Bold"/>
                <a:cs typeface="Helvetica Bold"/>
                <a:sym typeface="Helvetica Bold"/>
              </a:rPr>
              <a:t>Education Settings</a:t>
            </a:r>
          </a:p>
        </p:txBody>
      </p:sp>
      <p:sp>
        <p:nvSpPr>
          <p:cNvPr name="TextBox 13" id="13"/>
          <p:cNvSpPr txBox="true"/>
          <p:nvPr/>
        </p:nvSpPr>
        <p:spPr>
          <a:xfrm rot="0">
            <a:off x="10071156" y="1726329"/>
            <a:ext cx="6860607" cy="6748617"/>
          </a:xfrm>
          <a:prstGeom prst="rect">
            <a:avLst/>
          </a:prstGeom>
        </p:spPr>
        <p:txBody>
          <a:bodyPr anchor="t" rtlCol="false" tIns="0" lIns="0" bIns="0" rIns="0">
            <a:spAutoFit/>
          </a:bodyPr>
          <a:lstStyle/>
          <a:p>
            <a:pPr algn="l" marL="686871" indent="-343436" lvl="1">
              <a:lnSpc>
                <a:spcPts val="4454"/>
              </a:lnSpc>
              <a:buFont typeface="Arial"/>
              <a:buChar char="•"/>
            </a:pPr>
            <a:r>
              <a:rPr lang="en-US" sz="3181">
                <a:solidFill>
                  <a:srgbClr val="000000"/>
                </a:solidFill>
                <a:latin typeface="Helvetica"/>
                <a:ea typeface="Helvetica"/>
                <a:cs typeface="Helvetica"/>
                <a:sym typeface="Helvetica"/>
              </a:rPr>
              <a:t>Rest breaks in exams and on placement </a:t>
            </a:r>
          </a:p>
          <a:p>
            <a:pPr algn="l" marL="686871" indent="-343436" lvl="1">
              <a:lnSpc>
                <a:spcPts val="4454"/>
              </a:lnSpc>
              <a:buFont typeface="Arial"/>
              <a:buChar char="•"/>
            </a:pPr>
            <a:r>
              <a:rPr lang="en-US" sz="3181">
                <a:solidFill>
                  <a:srgbClr val="000000"/>
                </a:solidFill>
                <a:latin typeface="Helvetica"/>
                <a:ea typeface="Helvetica"/>
                <a:cs typeface="Helvetica"/>
                <a:sym typeface="Helvetica"/>
              </a:rPr>
              <a:t>Extra time for assessments and exams</a:t>
            </a:r>
          </a:p>
          <a:p>
            <a:pPr algn="l" marL="686871" indent="-343436" lvl="1">
              <a:lnSpc>
                <a:spcPts val="4454"/>
              </a:lnSpc>
              <a:buFont typeface="Arial"/>
              <a:buChar char="•"/>
            </a:pPr>
            <a:r>
              <a:rPr lang="en-US" sz="3181">
                <a:solidFill>
                  <a:srgbClr val="000000"/>
                </a:solidFill>
                <a:latin typeface="Helvetica"/>
                <a:ea typeface="Helvetica"/>
                <a:cs typeface="Helvetica"/>
                <a:sym typeface="Helvetica"/>
              </a:rPr>
              <a:t>Ergonomic equipment </a:t>
            </a:r>
          </a:p>
          <a:p>
            <a:pPr algn="l" marL="686871" indent="-343436" lvl="1">
              <a:lnSpc>
                <a:spcPts val="4454"/>
              </a:lnSpc>
              <a:buFont typeface="Arial"/>
              <a:buChar char="•"/>
            </a:pPr>
            <a:r>
              <a:rPr lang="en-US" sz="3181">
                <a:solidFill>
                  <a:srgbClr val="000000"/>
                </a:solidFill>
                <a:latin typeface="Helvetica"/>
                <a:ea typeface="Helvetica"/>
                <a:cs typeface="Helvetica"/>
                <a:sym typeface="Helvetica"/>
              </a:rPr>
              <a:t>Part-time hours on placement </a:t>
            </a:r>
          </a:p>
          <a:p>
            <a:pPr algn="l" marL="686871" indent="-343436" lvl="1">
              <a:lnSpc>
                <a:spcPts val="4454"/>
              </a:lnSpc>
              <a:buFont typeface="Arial"/>
              <a:buChar char="•"/>
            </a:pPr>
            <a:r>
              <a:rPr lang="en-US" sz="3181">
                <a:solidFill>
                  <a:srgbClr val="000000"/>
                </a:solidFill>
                <a:latin typeface="Helvetica"/>
                <a:ea typeface="Helvetica"/>
                <a:cs typeface="Helvetica"/>
                <a:sym typeface="Helvetica"/>
              </a:rPr>
              <a:t>Having quiet spaces and rooms </a:t>
            </a:r>
          </a:p>
          <a:p>
            <a:pPr algn="l" marL="686871" indent="-343436" lvl="1">
              <a:lnSpc>
                <a:spcPts val="4454"/>
              </a:lnSpc>
              <a:buFont typeface="Arial"/>
              <a:buChar char="•"/>
            </a:pPr>
            <a:r>
              <a:rPr lang="en-US" sz="3181">
                <a:solidFill>
                  <a:srgbClr val="000000"/>
                </a:solidFill>
                <a:latin typeface="Helvetica"/>
                <a:ea typeface="Helvetica"/>
                <a:cs typeface="Helvetica"/>
                <a:sym typeface="Helvetica"/>
              </a:rPr>
              <a:t>Noise-cancelling headphones </a:t>
            </a:r>
          </a:p>
          <a:p>
            <a:pPr algn="l" marL="686871" indent="-343436" lvl="1">
              <a:lnSpc>
                <a:spcPts val="4454"/>
              </a:lnSpc>
              <a:buFont typeface="Arial"/>
              <a:buChar char="•"/>
            </a:pPr>
            <a:r>
              <a:rPr lang="en-US" sz="3181">
                <a:solidFill>
                  <a:srgbClr val="000000"/>
                </a:solidFill>
                <a:latin typeface="Helvetica"/>
                <a:ea typeface="Helvetica"/>
                <a:cs typeface="Helvetica"/>
                <a:sym typeface="Helvetica"/>
              </a:rPr>
              <a:t>Advance access to lecture slides</a:t>
            </a:r>
          </a:p>
          <a:p>
            <a:pPr algn="l" marL="686871" indent="-343436" lvl="1">
              <a:lnSpc>
                <a:spcPts val="4454"/>
              </a:lnSpc>
              <a:buFont typeface="Arial"/>
              <a:buChar char="•"/>
            </a:pPr>
            <a:r>
              <a:rPr lang="en-US" sz="3181">
                <a:solidFill>
                  <a:srgbClr val="000000"/>
                </a:solidFill>
                <a:latin typeface="Helvetica"/>
                <a:ea typeface="Helvetica"/>
                <a:cs typeface="Helvetica"/>
                <a:sym typeface="Helvetica"/>
              </a:rPr>
              <a:t>P</a:t>
            </a:r>
            <a:r>
              <a:rPr lang="en-US" sz="3181">
                <a:solidFill>
                  <a:srgbClr val="000000"/>
                </a:solidFill>
                <a:latin typeface="Helvetica"/>
                <a:ea typeface="Helvetica"/>
                <a:cs typeface="Helvetica"/>
                <a:sym typeface="Helvetica"/>
              </a:rPr>
              <a:t>l</a:t>
            </a:r>
            <a:r>
              <a:rPr lang="en-US" sz="3181">
                <a:solidFill>
                  <a:srgbClr val="000000"/>
                </a:solidFill>
                <a:latin typeface="Helvetica"/>
                <a:ea typeface="Helvetica"/>
                <a:cs typeface="Helvetica"/>
                <a:sym typeface="Helvetica"/>
              </a:rPr>
              <a:t>acem</a:t>
            </a:r>
            <a:r>
              <a:rPr lang="en-US" sz="3181">
                <a:solidFill>
                  <a:srgbClr val="000000"/>
                </a:solidFill>
                <a:latin typeface="Helvetica"/>
                <a:ea typeface="Helvetica"/>
                <a:cs typeface="Helvetica"/>
                <a:sym typeface="Helvetica"/>
              </a:rPr>
              <a:t>e</a:t>
            </a:r>
            <a:r>
              <a:rPr lang="en-US" sz="3181">
                <a:solidFill>
                  <a:srgbClr val="000000"/>
                </a:solidFill>
                <a:latin typeface="Helvetica"/>
                <a:ea typeface="Helvetica"/>
                <a:cs typeface="Helvetica"/>
                <a:sym typeface="Helvetica"/>
              </a:rPr>
              <a:t>nt c</a:t>
            </a:r>
            <a:r>
              <a:rPr lang="en-US" sz="3181">
                <a:solidFill>
                  <a:srgbClr val="000000"/>
                </a:solidFill>
                <a:latin typeface="Helvetica"/>
                <a:ea typeface="Helvetica"/>
                <a:cs typeface="Helvetica"/>
                <a:sym typeface="Helvetica"/>
              </a:rPr>
              <a:t>l</a:t>
            </a:r>
            <a:r>
              <a:rPr lang="en-US" sz="3181">
                <a:solidFill>
                  <a:srgbClr val="000000"/>
                </a:solidFill>
                <a:latin typeface="Helvetica"/>
                <a:ea typeface="Helvetica"/>
                <a:cs typeface="Helvetica"/>
                <a:sym typeface="Helvetica"/>
              </a:rPr>
              <a:t>os</a:t>
            </a:r>
            <a:r>
              <a:rPr lang="en-US" sz="3181">
                <a:solidFill>
                  <a:srgbClr val="000000"/>
                </a:solidFill>
                <a:latin typeface="Helvetica"/>
                <a:ea typeface="Helvetica"/>
                <a:cs typeface="Helvetica"/>
                <a:sym typeface="Helvetica"/>
              </a:rPr>
              <a:t>e </a:t>
            </a:r>
            <a:r>
              <a:rPr lang="en-US" sz="3181">
                <a:solidFill>
                  <a:srgbClr val="000000"/>
                </a:solidFill>
                <a:latin typeface="Helvetica"/>
                <a:ea typeface="Helvetica"/>
                <a:cs typeface="Helvetica"/>
                <a:sym typeface="Helvetica"/>
              </a:rPr>
              <a:t>t</a:t>
            </a:r>
            <a:r>
              <a:rPr lang="en-US" sz="3181">
                <a:solidFill>
                  <a:srgbClr val="000000"/>
                </a:solidFill>
                <a:latin typeface="Helvetica"/>
                <a:ea typeface="Helvetica"/>
                <a:cs typeface="Helvetica"/>
                <a:sym typeface="Helvetica"/>
              </a:rPr>
              <a:t>o</a:t>
            </a:r>
            <a:r>
              <a:rPr lang="en-US" sz="3181">
                <a:solidFill>
                  <a:srgbClr val="000000"/>
                </a:solidFill>
                <a:latin typeface="Helvetica"/>
                <a:ea typeface="Helvetica"/>
                <a:cs typeface="Helvetica"/>
                <a:sym typeface="Helvetica"/>
              </a:rPr>
              <a:t> home </a:t>
            </a:r>
          </a:p>
          <a:p>
            <a:pPr algn="l" marL="686871" indent="-343436" lvl="1">
              <a:lnSpc>
                <a:spcPts val="4454"/>
              </a:lnSpc>
              <a:buFont typeface="Arial"/>
              <a:buChar char="•"/>
            </a:pPr>
            <a:r>
              <a:rPr lang="en-US" sz="3181">
                <a:solidFill>
                  <a:srgbClr val="000000"/>
                </a:solidFill>
                <a:latin typeface="Helvetica"/>
                <a:ea typeface="Helvetica"/>
                <a:cs typeface="Helvetica"/>
                <a:sym typeface="Helvetica"/>
              </a:rPr>
              <a:t>Allow</a:t>
            </a:r>
            <a:r>
              <a:rPr lang="en-US" sz="3181">
                <a:solidFill>
                  <a:srgbClr val="000000"/>
                </a:solidFill>
                <a:latin typeface="Helvetica"/>
                <a:ea typeface="Helvetica"/>
                <a:cs typeface="Helvetica"/>
                <a:sym typeface="Helvetica"/>
              </a:rPr>
              <a:t>ing </a:t>
            </a:r>
            <a:r>
              <a:rPr lang="en-US" sz="3181">
                <a:solidFill>
                  <a:srgbClr val="000000"/>
                </a:solidFill>
                <a:latin typeface="Helvetica"/>
                <a:ea typeface="Helvetica"/>
                <a:cs typeface="Helvetica"/>
                <a:sym typeface="Helvetica"/>
              </a:rPr>
              <a:t>note</a:t>
            </a:r>
            <a:r>
              <a:rPr lang="en-US" sz="3181">
                <a:solidFill>
                  <a:srgbClr val="000000"/>
                </a:solidFill>
                <a:latin typeface="Helvetica"/>
                <a:ea typeface="Helvetica"/>
                <a:cs typeface="Helvetica"/>
                <a:sym typeface="Helvetica"/>
              </a:rPr>
              <a:t>s </a:t>
            </a:r>
            <a:r>
              <a:rPr lang="en-US" sz="3181">
                <a:solidFill>
                  <a:srgbClr val="000000"/>
                </a:solidFill>
                <a:latin typeface="Helvetica"/>
                <a:ea typeface="Helvetica"/>
                <a:cs typeface="Helvetica"/>
                <a:sym typeface="Helvetica"/>
              </a:rPr>
              <a:t>in pr</a:t>
            </a:r>
            <a:r>
              <a:rPr lang="en-US" sz="3181">
                <a:solidFill>
                  <a:srgbClr val="000000"/>
                </a:solidFill>
                <a:latin typeface="Helvetica"/>
                <a:ea typeface="Helvetica"/>
                <a:cs typeface="Helvetica"/>
                <a:sym typeface="Helvetica"/>
              </a:rPr>
              <a:t>e</a:t>
            </a:r>
            <a:r>
              <a:rPr lang="en-US" sz="3181">
                <a:solidFill>
                  <a:srgbClr val="000000"/>
                </a:solidFill>
                <a:latin typeface="Helvetica"/>
                <a:ea typeface="Helvetica"/>
                <a:cs typeface="Helvetica"/>
                <a:sym typeface="Helvetica"/>
              </a:rPr>
              <a:t>s</a:t>
            </a:r>
            <a:r>
              <a:rPr lang="en-US" sz="3181">
                <a:solidFill>
                  <a:srgbClr val="000000"/>
                </a:solidFill>
                <a:latin typeface="Helvetica"/>
                <a:ea typeface="Helvetica"/>
                <a:cs typeface="Helvetica"/>
                <a:sym typeface="Helvetica"/>
              </a:rPr>
              <a:t>ent</a:t>
            </a:r>
            <a:r>
              <a:rPr lang="en-US" sz="3181">
                <a:solidFill>
                  <a:srgbClr val="000000"/>
                </a:solidFill>
                <a:latin typeface="Helvetica"/>
                <a:ea typeface="Helvetica"/>
                <a:cs typeface="Helvetica"/>
                <a:sym typeface="Helvetica"/>
              </a:rPr>
              <a:t>ati</a:t>
            </a:r>
            <a:r>
              <a:rPr lang="en-US" sz="3181">
                <a:solidFill>
                  <a:srgbClr val="000000"/>
                </a:solidFill>
                <a:latin typeface="Helvetica"/>
                <a:ea typeface="Helvetica"/>
                <a:cs typeface="Helvetica"/>
                <a:sym typeface="Helvetica"/>
              </a:rPr>
              <a:t>o</a:t>
            </a:r>
            <a:r>
              <a:rPr lang="en-US" sz="3181">
                <a:solidFill>
                  <a:srgbClr val="000000"/>
                </a:solidFill>
                <a:latin typeface="Helvetica"/>
                <a:ea typeface="Helvetica"/>
                <a:cs typeface="Helvetica"/>
                <a:sym typeface="Helvetica"/>
              </a:rPr>
              <a:t>n</a:t>
            </a:r>
            <a:r>
              <a:rPr lang="en-US" sz="3181">
                <a:solidFill>
                  <a:srgbClr val="000000"/>
                </a:solidFill>
                <a:latin typeface="Helvetica"/>
                <a:ea typeface="Helvetica"/>
                <a:cs typeface="Helvetica"/>
                <a:sym typeface="Helvetica"/>
              </a:rPr>
              <a:t>s</a:t>
            </a:r>
          </a:p>
          <a:p>
            <a:pPr algn="l" marL="686871" indent="-343436" lvl="1">
              <a:lnSpc>
                <a:spcPts val="4454"/>
              </a:lnSpc>
              <a:buFont typeface="Arial"/>
              <a:buChar char="•"/>
            </a:pPr>
            <a:r>
              <a:rPr lang="en-US" sz="3181">
                <a:solidFill>
                  <a:srgbClr val="000000"/>
                </a:solidFill>
                <a:latin typeface="Helvetica"/>
                <a:ea typeface="Helvetica"/>
                <a:cs typeface="Helvetica"/>
                <a:sym typeface="Helvetica"/>
              </a:rPr>
              <a:t>Sm</a:t>
            </a:r>
            <a:r>
              <a:rPr lang="en-US" sz="3181">
                <a:solidFill>
                  <a:srgbClr val="000000"/>
                </a:solidFill>
                <a:latin typeface="Helvetica"/>
                <a:ea typeface="Helvetica"/>
                <a:cs typeface="Helvetica"/>
                <a:sym typeface="Helvetica"/>
              </a:rPr>
              <a:t>all</a:t>
            </a:r>
            <a:r>
              <a:rPr lang="en-US" sz="3181">
                <a:solidFill>
                  <a:srgbClr val="000000"/>
                </a:solidFill>
                <a:latin typeface="Helvetica"/>
                <a:ea typeface="Helvetica"/>
                <a:cs typeface="Helvetica"/>
                <a:sym typeface="Helvetica"/>
              </a:rPr>
              <a:t> </a:t>
            </a:r>
            <a:r>
              <a:rPr lang="en-US" sz="3181">
                <a:solidFill>
                  <a:srgbClr val="000000"/>
                </a:solidFill>
                <a:latin typeface="Helvetica"/>
                <a:ea typeface="Helvetica"/>
                <a:cs typeface="Helvetica"/>
                <a:sym typeface="Helvetica"/>
              </a:rPr>
              <a:t>e</a:t>
            </a:r>
            <a:r>
              <a:rPr lang="en-US" sz="3181">
                <a:solidFill>
                  <a:srgbClr val="000000"/>
                </a:solidFill>
                <a:latin typeface="Helvetica"/>
                <a:ea typeface="Helvetica"/>
                <a:cs typeface="Helvetica"/>
                <a:sym typeface="Helvetica"/>
              </a:rPr>
              <a:t>x</a:t>
            </a:r>
            <a:r>
              <a:rPr lang="en-US" sz="3181">
                <a:solidFill>
                  <a:srgbClr val="000000"/>
                </a:solidFill>
                <a:latin typeface="Helvetica"/>
                <a:ea typeface="Helvetica"/>
                <a:cs typeface="Helvetica"/>
                <a:sym typeface="Helvetica"/>
              </a:rPr>
              <a:t>am</a:t>
            </a:r>
            <a:r>
              <a:rPr lang="en-US" sz="3181">
                <a:solidFill>
                  <a:srgbClr val="000000"/>
                </a:solidFill>
                <a:latin typeface="Helvetica"/>
                <a:ea typeface="Helvetica"/>
                <a:cs typeface="Helvetica"/>
                <a:sym typeface="Helvetica"/>
              </a:rPr>
              <a:t> rooms  </a:t>
            </a:r>
          </a:p>
        </p:txBody>
      </p:sp>
      <p:sp>
        <p:nvSpPr>
          <p:cNvPr name="AutoShape 14" id="14"/>
          <p:cNvSpPr/>
          <p:nvPr/>
        </p:nvSpPr>
        <p:spPr>
          <a:xfrm>
            <a:off x="8956731" y="1897380"/>
            <a:ext cx="0" cy="6492240"/>
          </a:xfrm>
          <a:prstGeom prst="line">
            <a:avLst/>
          </a:prstGeom>
          <a:ln cap="flat" w="38100">
            <a:solidFill>
              <a:srgbClr val="E1D0F8"/>
            </a:solidFill>
            <a:prstDash val="solid"/>
            <a:headEnd type="none" len="sm" w="sm"/>
            <a:tailEnd type="none" len="sm" w="sm"/>
          </a:ln>
        </p:spPr>
      </p:sp>
    </p:spTree>
  </p:cSld>
  <p:clrMapOvr>
    <a:masterClrMapping/>
  </p:clrMapOvr>
</p:sld>
</file>

<file path=ppt/slides/slide23.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0">
            <a:off x="16324092" y="8571577"/>
            <a:ext cx="1216934" cy="1195825"/>
            <a:chOff x="0" y="0"/>
            <a:chExt cx="1622578" cy="1594433"/>
          </a:xfrm>
        </p:grpSpPr>
        <p:grpSp>
          <p:nvGrpSpPr>
            <p:cNvPr name="Group 3" id="3"/>
            <p:cNvGrpSpPr/>
            <p:nvPr/>
          </p:nvGrpSpPr>
          <p:grpSpPr>
            <a:xfrm rot="0">
              <a:off x="0" y="0"/>
              <a:ext cx="1622578" cy="1594433"/>
              <a:chOff x="0" y="0"/>
              <a:chExt cx="786813" cy="773165"/>
            </a:xfrm>
          </p:grpSpPr>
          <p:sp>
            <p:nvSpPr>
              <p:cNvPr name="Freeform 4" id="4"/>
              <p:cNvSpPr/>
              <p:nvPr/>
            </p:nvSpPr>
            <p:spPr>
              <a:xfrm flipH="false" flipV="false" rot="0">
                <a:off x="0" y="0"/>
                <a:ext cx="786813" cy="773165"/>
              </a:xfrm>
              <a:custGeom>
                <a:avLst/>
                <a:gdLst/>
                <a:ahLst/>
                <a:cxnLst/>
                <a:rect r="r" b="b" t="t" l="l"/>
                <a:pathLst>
                  <a:path h="773165" w="786813">
                    <a:moveTo>
                      <a:pt x="393406" y="0"/>
                    </a:moveTo>
                    <a:cubicBezTo>
                      <a:pt x="176134" y="0"/>
                      <a:pt x="0" y="173079"/>
                      <a:pt x="0" y="386582"/>
                    </a:cubicBezTo>
                    <a:cubicBezTo>
                      <a:pt x="0" y="600086"/>
                      <a:pt x="176134" y="773165"/>
                      <a:pt x="393406" y="773165"/>
                    </a:cubicBezTo>
                    <a:cubicBezTo>
                      <a:pt x="610679" y="773165"/>
                      <a:pt x="786813" y="600086"/>
                      <a:pt x="786813" y="386582"/>
                    </a:cubicBezTo>
                    <a:cubicBezTo>
                      <a:pt x="786813" y="173079"/>
                      <a:pt x="610679" y="0"/>
                      <a:pt x="393406" y="0"/>
                    </a:cubicBezTo>
                    <a:close/>
                  </a:path>
                </a:pathLst>
              </a:custGeom>
              <a:solidFill>
                <a:srgbClr val="877794"/>
              </a:solidFill>
            </p:spPr>
          </p:sp>
          <p:sp>
            <p:nvSpPr>
              <p:cNvPr name="TextBox 5" id="5"/>
              <p:cNvSpPr txBox="true"/>
              <p:nvPr/>
            </p:nvSpPr>
            <p:spPr>
              <a:xfrm>
                <a:off x="73764" y="24859"/>
                <a:ext cx="639285" cy="675821"/>
              </a:xfrm>
              <a:prstGeom prst="rect">
                <a:avLst/>
              </a:prstGeom>
            </p:spPr>
            <p:txBody>
              <a:bodyPr anchor="ctr" rtlCol="false" tIns="50800" lIns="50800" bIns="50800" rIns="50800"/>
              <a:lstStyle/>
              <a:p>
                <a:pPr algn="ctr">
                  <a:lnSpc>
                    <a:spcPts val="2554"/>
                  </a:lnSpc>
                </a:pPr>
              </a:p>
            </p:txBody>
          </p:sp>
        </p:grpSp>
        <p:sp>
          <p:nvSpPr>
            <p:cNvPr name="TextBox 6" id="6"/>
            <p:cNvSpPr txBox="true"/>
            <p:nvPr/>
          </p:nvSpPr>
          <p:spPr>
            <a:xfrm rot="0">
              <a:off x="356621" y="680018"/>
              <a:ext cx="909336" cy="215347"/>
            </a:xfrm>
            <a:prstGeom prst="rect">
              <a:avLst/>
            </a:prstGeom>
          </p:spPr>
          <p:txBody>
            <a:bodyPr anchor="t" rtlCol="false" tIns="0" lIns="0" bIns="0" rIns="0">
              <a:spAutoFit/>
            </a:bodyPr>
            <a:lstStyle/>
            <a:p>
              <a:pPr algn="ctr">
                <a:lnSpc>
                  <a:spcPts val="1359"/>
                </a:lnSpc>
                <a:spcBef>
                  <a:spcPct val="0"/>
                </a:spcBef>
              </a:pPr>
              <a:r>
                <a:rPr lang="en-US" b="true" sz="971">
                  <a:solidFill>
                    <a:srgbClr val="FFFFFF"/>
                  </a:solidFill>
                  <a:latin typeface="OpenDyslexic Bold"/>
                  <a:ea typeface="OpenDyslexic Bold"/>
                  <a:cs typeface="OpenDyslexic Bold"/>
                  <a:sym typeface="OpenDyslexic Bold"/>
                </a:rPr>
                <a:t>AbleOTUK</a:t>
              </a:r>
            </a:p>
          </p:txBody>
        </p:sp>
        <p:sp>
          <p:nvSpPr>
            <p:cNvPr name="TextBox 7" id="7"/>
            <p:cNvSpPr txBox="true"/>
            <p:nvPr/>
          </p:nvSpPr>
          <p:spPr>
            <a:xfrm rot="0">
              <a:off x="151208" y="115157"/>
              <a:ext cx="1320162" cy="558678"/>
            </a:xfrm>
            <a:prstGeom prst="rect">
              <a:avLst/>
            </a:prstGeom>
          </p:spPr>
          <p:txBody>
            <a:bodyPr anchor="t" rtlCol="false" tIns="0" lIns="0" bIns="0" rIns="0">
              <a:spAutoFit/>
            </a:bodyPr>
            <a:lstStyle/>
            <a:p>
              <a:pPr algn="ctr">
                <a:lnSpc>
                  <a:spcPts val="990"/>
                </a:lnSpc>
                <a:spcBef>
                  <a:spcPct val="0"/>
                </a:spcBef>
              </a:pPr>
              <a:r>
                <a:rPr lang="en-US" b="true" sz="707" spc="219">
                  <a:solidFill>
                    <a:srgbClr val="FFFFFF"/>
                  </a:solidFill>
                  <a:latin typeface="Open Sans Medium"/>
                  <a:ea typeface="Open Sans Medium"/>
                  <a:cs typeface="Open Sans Medium"/>
                  <a:sym typeface="Open Sans Medium"/>
                </a:rPr>
                <a:t>LIVED EXPERIENCE</a:t>
              </a:r>
            </a:p>
          </p:txBody>
        </p:sp>
        <p:sp>
          <p:nvSpPr>
            <p:cNvPr name="TextBox 8" id="8"/>
            <p:cNvSpPr txBox="true"/>
            <p:nvPr/>
          </p:nvSpPr>
          <p:spPr>
            <a:xfrm rot="0">
              <a:off x="143486" y="887922"/>
              <a:ext cx="1335607" cy="583096"/>
            </a:xfrm>
            <a:prstGeom prst="rect">
              <a:avLst/>
            </a:prstGeom>
          </p:spPr>
          <p:txBody>
            <a:bodyPr anchor="t" rtlCol="false" tIns="0" lIns="0" bIns="0" rIns="0">
              <a:spAutoFit/>
            </a:bodyPr>
            <a:lstStyle/>
            <a:p>
              <a:pPr algn="ctr">
                <a:lnSpc>
                  <a:spcPts val="990"/>
                </a:lnSpc>
                <a:spcBef>
                  <a:spcPct val="0"/>
                </a:spcBef>
              </a:pPr>
              <a:r>
                <a:rPr lang="en-US" b="true" sz="707" spc="219">
                  <a:solidFill>
                    <a:srgbClr val="FFFFFF"/>
                  </a:solidFill>
                  <a:latin typeface="Open Sans Medium"/>
                  <a:ea typeface="Open Sans Medium"/>
                  <a:cs typeface="Open Sans Medium"/>
                  <a:sym typeface="Open Sans Medium"/>
                </a:rPr>
                <a:t>ASSET &amp; STRENGTH</a:t>
              </a:r>
            </a:p>
          </p:txBody>
        </p:sp>
      </p:grpSp>
      <p:grpSp>
        <p:nvGrpSpPr>
          <p:cNvPr name="Group 9" id="9"/>
          <p:cNvGrpSpPr/>
          <p:nvPr/>
        </p:nvGrpSpPr>
        <p:grpSpPr>
          <a:xfrm rot="0">
            <a:off x="0" y="-91698"/>
            <a:ext cx="1028700" cy="10470396"/>
            <a:chOff x="0" y="0"/>
            <a:chExt cx="270933" cy="2757635"/>
          </a:xfrm>
        </p:grpSpPr>
        <p:sp>
          <p:nvSpPr>
            <p:cNvPr name="Freeform 10" id="10"/>
            <p:cNvSpPr/>
            <p:nvPr/>
          </p:nvSpPr>
          <p:spPr>
            <a:xfrm flipH="false" flipV="false" rot="0">
              <a:off x="0" y="0"/>
              <a:ext cx="270933" cy="2757635"/>
            </a:xfrm>
            <a:custGeom>
              <a:avLst/>
              <a:gdLst/>
              <a:ahLst/>
              <a:cxnLst/>
              <a:rect r="r" b="b" t="t" l="l"/>
              <a:pathLst>
                <a:path h="2757635" w="270933">
                  <a:moveTo>
                    <a:pt x="0" y="0"/>
                  </a:moveTo>
                  <a:lnTo>
                    <a:pt x="270933" y="0"/>
                  </a:lnTo>
                  <a:lnTo>
                    <a:pt x="270933" y="2757635"/>
                  </a:lnTo>
                  <a:lnTo>
                    <a:pt x="0" y="2757635"/>
                  </a:lnTo>
                  <a:close/>
                </a:path>
              </a:pathLst>
            </a:custGeom>
            <a:solidFill>
              <a:srgbClr val="D2C2EC"/>
            </a:solidFill>
          </p:spPr>
        </p:sp>
        <p:sp>
          <p:nvSpPr>
            <p:cNvPr name="TextBox 11" id="11"/>
            <p:cNvSpPr txBox="true"/>
            <p:nvPr/>
          </p:nvSpPr>
          <p:spPr>
            <a:xfrm>
              <a:off x="0" y="-38100"/>
              <a:ext cx="270933" cy="2795735"/>
            </a:xfrm>
            <a:prstGeom prst="rect">
              <a:avLst/>
            </a:prstGeom>
          </p:spPr>
          <p:txBody>
            <a:bodyPr anchor="ctr" rtlCol="false" tIns="50800" lIns="50800" bIns="50800" rIns="50800"/>
            <a:lstStyle/>
            <a:p>
              <a:pPr algn="ctr">
                <a:lnSpc>
                  <a:spcPts val="2660"/>
                </a:lnSpc>
              </a:pPr>
            </a:p>
          </p:txBody>
        </p:sp>
      </p:grpSp>
      <p:sp>
        <p:nvSpPr>
          <p:cNvPr name="TextBox 12" id="12"/>
          <p:cNvSpPr txBox="true"/>
          <p:nvPr/>
        </p:nvSpPr>
        <p:spPr>
          <a:xfrm rot="0">
            <a:off x="2382919" y="3091684"/>
            <a:ext cx="5459387" cy="3998857"/>
          </a:xfrm>
          <a:prstGeom prst="rect">
            <a:avLst/>
          </a:prstGeom>
        </p:spPr>
        <p:txBody>
          <a:bodyPr anchor="t" rtlCol="false" tIns="0" lIns="0" bIns="0" rIns="0">
            <a:spAutoFit/>
          </a:bodyPr>
          <a:lstStyle/>
          <a:p>
            <a:pPr algn="l">
              <a:lnSpc>
                <a:spcPts val="5784"/>
              </a:lnSpc>
            </a:pPr>
            <a:r>
              <a:rPr lang="en-US" sz="4132" b="true">
                <a:solidFill>
                  <a:srgbClr val="7C67A0"/>
                </a:solidFill>
                <a:latin typeface="Helvetica Bold"/>
                <a:ea typeface="Helvetica Bold"/>
                <a:cs typeface="Helvetica Bold"/>
                <a:sym typeface="Helvetica Bold"/>
              </a:rPr>
              <a:t>Low-cost Reasonable Adjustments:</a:t>
            </a:r>
          </a:p>
          <a:p>
            <a:pPr algn="l">
              <a:lnSpc>
                <a:spcPts val="10146"/>
              </a:lnSpc>
            </a:pPr>
            <a:r>
              <a:rPr lang="en-US" sz="7247" b="true">
                <a:solidFill>
                  <a:srgbClr val="614989"/>
                </a:solidFill>
                <a:latin typeface="Helvetica Bold"/>
                <a:ea typeface="Helvetica Bold"/>
                <a:cs typeface="Helvetica Bold"/>
                <a:sym typeface="Helvetica Bold"/>
              </a:rPr>
              <a:t>Workplace Settings</a:t>
            </a:r>
          </a:p>
        </p:txBody>
      </p:sp>
      <p:sp>
        <p:nvSpPr>
          <p:cNvPr name="TextBox 13" id="13"/>
          <p:cNvSpPr txBox="true"/>
          <p:nvPr/>
        </p:nvSpPr>
        <p:spPr>
          <a:xfrm rot="0">
            <a:off x="10071156" y="2007317"/>
            <a:ext cx="6860607" cy="6186642"/>
          </a:xfrm>
          <a:prstGeom prst="rect">
            <a:avLst/>
          </a:prstGeom>
        </p:spPr>
        <p:txBody>
          <a:bodyPr anchor="t" rtlCol="false" tIns="0" lIns="0" bIns="0" rIns="0">
            <a:spAutoFit/>
          </a:bodyPr>
          <a:lstStyle/>
          <a:p>
            <a:pPr algn="l" marL="686871" indent="-343436" lvl="1">
              <a:lnSpc>
                <a:spcPts val="4454"/>
              </a:lnSpc>
              <a:buFont typeface="Arial"/>
              <a:buChar char="•"/>
            </a:pPr>
            <a:r>
              <a:rPr lang="en-US" sz="3181">
                <a:solidFill>
                  <a:srgbClr val="000000"/>
                </a:solidFill>
                <a:latin typeface="Helvetica"/>
                <a:ea typeface="Helvetica"/>
                <a:cs typeface="Helvetica"/>
                <a:sym typeface="Helvetica"/>
              </a:rPr>
              <a:t>Footrests</a:t>
            </a:r>
          </a:p>
          <a:p>
            <a:pPr algn="l" marL="686871" indent="-343436" lvl="1">
              <a:lnSpc>
                <a:spcPts val="4454"/>
              </a:lnSpc>
              <a:buFont typeface="Arial"/>
              <a:buChar char="•"/>
            </a:pPr>
            <a:r>
              <a:rPr lang="en-US" sz="3181">
                <a:solidFill>
                  <a:srgbClr val="000000"/>
                </a:solidFill>
                <a:latin typeface="Helvetica"/>
                <a:ea typeface="Helvetica"/>
                <a:cs typeface="Helvetica"/>
                <a:sym typeface="Helvetica"/>
              </a:rPr>
              <a:t>Gel wrist and keyboard supports</a:t>
            </a:r>
          </a:p>
          <a:p>
            <a:pPr algn="l" marL="686871" indent="-343436" lvl="1">
              <a:lnSpc>
                <a:spcPts val="4454"/>
              </a:lnSpc>
              <a:buFont typeface="Arial"/>
              <a:buChar char="•"/>
            </a:pPr>
            <a:r>
              <a:rPr lang="en-US" sz="3181">
                <a:solidFill>
                  <a:srgbClr val="000000"/>
                </a:solidFill>
                <a:latin typeface="Helvetica"/>
                <a:ea typeface="Helvetica"/>
                <a:cs typeface="Helvetica"/>
                <a:sym typeface="Helvetica"/>
              </a:rPr>
              <a:t>Flexible travel times </a:t>
            </a:r>
          </a:p>
          <a:p>
            <a:pPr algn="l" marL="686871" indent="-343436" lvl="1">
              <a:lnSpc>
                <a:spcPts val="4454"/>
              </a:lnSpc>
              <a:buFont typeface="Arial"/>
              <a:buChar char="•"/>
            </a:pPr>
            <a:r>
              <a:rPr lang="en-US" sz="3181">
                <a:solidFill>
                  <a:srgbClr val="000000"/>
                </a:solidFill>
                <a:latin typeface="Helvetica"/>
                <a:ea typeface="Helvetica"/>
                <a:cs typeface="Helvetica"/>
                <a:sym typeface="Helvetica"/>
              </a:rPr>
              <a:t>Working from home/flexible working</a:t>
            </a:r>
          </a:p>
          <a:p>
            <a:pPr algn="l" marL="686871" indent="-343436" lvl="1">
              <a:lnSpc>
                <a:spcPts val="4454"/>
              </a:lnSpc>
              <a:buFont typeface="Arial"/>
              <a:buChar char="•"/>
            </a:pPr>
            <a:r>
              <a:rPr lang="en-US" sz="3181">
                <a:solidFill>
                  <a:srgbClr val="000000"/>
                </a:solidFill>
                <a:latin typeface="Helvetica"/>
                <a:ea typeface="Helvetica"/>
                <a:cs typeface="Helvetica"/>
                <a:sym typeface="Helvetica"/>
              </a:rPr>
              <a:t>Having quiet rooms available </a:t>
            </a:r>
          </a:p>
          <a:p>
            <a:pPr algn="l" marL="686871" indent="-343436" lvl="1">
              <a:lnSpc>
                <a:spcPts val="4454"/>
              </a:lnSpc>
              <a:buFont typeface="Arial"/>
              <a:buChar char="•"/>
            </a:pPr>
            <a:r>
              <a:rPr lang="en-US" sz="3181">
                <a:solidFill>
                  <a:srgbClr val="000000"/>
                </a:solidFill>
                <a:latin typeface="Helvetica"/>
                <a:ea typeface="Helvetica"/>
                <a:cs typeface="Helvetica"/>
                <a:sym typeface="Helvetica"/>
              </a:rPr>
              <a:t>Dictaphones </a:t>
            </a:r>
          </a:p>
          <a:p>
            <a:pPr algn="l" marL="686871" indent="-343436" lvl="1">
              <a:lnSpc>
                <a:spcPts val="4454"/>
              </a:lnSpc>
              <a:buFont typeface="Arial"/>
              <a:buChar char="•"/>
            </a:pPr>
            <a:r>
              <a:rPr lang="en-US" sz="3181">
                <a:solidFill>
                  <a:srgbClr val="000000"/>
                </a:solidFill>
                <a:latin typeface="Helvetica"/>
                <a:ea typeface="Helvetica"/>
                <a:cs typeface="Helvetica"/>
                <a:sym typeface="Helvetica"/>
              </a:rPr>
              <a:t>Driving own car to appoint</a:t>
            </a:r>
            <a:r>
              <a:rPr lang="en-US" sz="3181">
                <a:solidFill>
                  <a:srgbClr val="000000"/>
                </a:solidFill>
                <a:latin typeface="Helvetica"/>
                <a:ea typeface="Helvetica"/>
                <a:cs typeface="Helvetica"/>
                <a:sym typeface="Helvetica"/>
              </a:rPr>
              <a:t>m</a:t>
            </a:r>
            <a:r>
              <a:rPr lang="en-US" sz="3181">
                <a:solidFill>
                  <a:srgbClr val="000000"/>
                </a:solidFill>
                <a:latin typeface="Helvetica"/>
                <a:ea typeface="Helvetica"/>
                <a:cs typeface="Helvetica"/>
                <a:sym typeface="Helvetica"/>
              </a:rPr>
              <a:t>e</a:t>
            </a:r>
            <a:r>
              <a:rPr lang="en-US" sz="3181">
                <a:solidFill>
                  <a:srgbClr val="000000"/>
                </a:solidFill>
                <a:latin typeface="Helvetica"/>
                <a:ea typeface="Helvetica"/>
                <a:cs typeface="Helvetica"/>
                <a:sym typeface="Helvetica"/>
              </a:rPr>
              <a:t>nts</a:t>
            </a:r>
          </a:p>
          <a:p>
            <a:pPr algn="l" marL="686871" indent="-343436" lvl="1">
              <a:lnSpc>
                <a:spcPts val="4454"/>
              </a:lnSpc>
              <a:buFont typeface="Arial"/>
              <a:buChar char="•"/>
            </a:pPr>
            <a:r>
              <a:rPr lang="en-US" sz="3181">
                <a:solidFill>
                  <a:srgbClr val="000000"/>
                </a:solidFill>
                <a:latin typeface="Helvetica"/>
                <a:ea typeface="Helvetica"/>
                <a:cs typeface="Helvetica"/>
                <a:sym typeface="Helvetica"/>
              </a:rPr>
              <a:t>Voic</a:t>
            </a:r>
            <a:r>
              <a:rPr lang="en-US" sz="3181">
                <a:solidFill>
                  <a:srgbClr val="000000"/>
                </a:solidFill>
                <a:latin typeface="Helvetica"/>
                <a:ea typeface="Helvetica"/>
                <a:cs typeface="Helvetica"/>
                <a:sym typeface="Helvetica"/>
              </a:rPr>
              <a:t>e </a:t>
            </a:r>
            <a:r>
              <a:rPr lang="en-US" sz="3181">
                <a:solidFill>
                  <a:srgbClr val="000000"/>
                </a:solidFill>
                <a:latin typeface="Helvetica"/>
                <a:ea typeface="Helvetica"/>
                <a:cs typeface="Helvetica"/>
                <a:sym typeface="Helvetica"/>
              </a:rPr>
              <a:t>t</a:t>
            </a:r>
            <a:r>
              <a:rPr lang="en-US" sz="3181">
                <a:solidFill>
                  <a:srgbClr val="000000"/>
                </a:solidFill>
                <a:latin typeface="Helvetica"/>
                <a:ea typeface="Helvetica"/>
                <a:cs typeface="Helvetica"/>
                <a:sym typeface="Helvetica"/>
              </a:rPr>
              <a:t>o</a:t>
            </a:r>
            <a:r>
              <a:rPr lang="en-US" sz="3181">
                <a:solidFill>
                  <a:srgbClr val="000000"/>
                </a:solidFill>
                <a:latin typeface="Helvetica"/>
                <a:ea typeface="Helvetica"/>
                <a:cs typeface="Helvetica"/>
                <a:sym typeface="Helvetica"/>
              </a:rPr>
              <a:t> text</a:t>
            </a:r>
            <a:r>
              <a:rPr lang="en-US" sz="3181">
                <a:solidFill>
                  <a:srgbClr val="000000"/>
                </a:solidFill>
                <a:latin typeface="Helvetica"/>
                <a:ea typeface="Helvetica"/>
                <a:cs typeface="Helvetica"/>
                <a:sym typeface="Helvetica"/>
              </a:rPr>
              <a:t> s</a:t>
            </a:r>
            <a:r>
              <a:rPr lang="en-US" sz="3181">
                <a:solidFill>
                  <a:srgbClr val="000000"/>
                </a:solidFill>
                <a:latin typeface="Helvetica"/>
                <a:ea typeface="Helvetica"/>
                <a:cs typeface="Helvetica"/>
                <a:sym typeface="Helvetica"/>
              </a:rPr>
              <a:t>oftware</a:t>
            </a:r>
          </a:p>
          <a:p>
            <a:pPr algn="l" marL="686871" indent="-343436" lvl="1">
              <a:lnSpc>
                <a:spcPts val="4454"/>
              </a:lnSpc>
              <a:buFont typeface="Arial"/>
              <a:buChar char="•"/>
            </a:pPr>
            <a:r>
              <a:rPr lang="en-US" sz="3181">
                <a:solidFill>
                  <a:srgbClr val="000000"/>
                </a:solidFill>
                <a:latin typeface="Helvetica"/>
                <a:ea typeface="Helvetica"/>
                <a:cs typeface="Helvetica"/>
                <a:sym typeface="Helvetica"/>
              </a:rPr>
              <a:t>Ta</a:t>
            </a:r>
            <a:r>
              <a:rPr lang="en-US" sz="3181">
                <a:solidFill>
                  <a:srgbClr val="000000"/>
                </a:solidFill>
                <a:latin typeface="Helvetica"/>
                <a:ea typeface="Helvetica"/>
                <a:cs typeface="Helvetica"/>
                <a:sym typeface="Helvetica"/>
              </a:rPr>
              <a:t>sk ma</a:t>
            </a:r>
            <a:r>
              <a:rPr lang="en-US" sz="3181">
                <a:solidFill>
                  <a:srgbClr val="000000"/>
                </a:solidFill>
                <a:latin typeface="Helvetica"/>
                <a:ea typeface="Helvetica"/>
                <a:cs typeface="Helvetica"/>
                <a:sym typeface="Helvetica"/>
              </a:rPr>
              <a:t>nag</a:t>
            </a:r>
            <a:r>
              <a:rPr lang="en-US" sz="3181">
                <a:solidFill>
                  <a:srgbClr val="000000"/>
                </a:solidFill>
                <a:latin typeface="Helvetica"/>
                <a:ea typeface="Helvetica"/>
                <a:cs typeface="Helvetica"/>
                <a:sym typeface="Helvetica"/>
              </a:rPr>
              <a:t>ement </a:t>
            </a:r>
            <a:r>
              <a:rPr lang="en-US" sz="3181">
                <a:solidFill>
                  <a:srgbClr val="000000"/>
                </a:solidFill>
                <a:latin typeface="Helvetica"/>
                <a:ea typeface="Helvetica"/>
                <a:cs typeface="Helvetica"/>
                <a:sym typeface="Helvetica"/>
              </a:rPr>
              <a:t>technique</a:t>
            </a:r>
            <a:r>
              <a:rPr lang="en-US" sz="3181">
                <a:solidFill>
                  <a:srgbClr val="000000"/>
                </a:solidFill>
                <a:latin typeface="Helvetica"/>
                <a:ea typeface="Helvetica"/>
                <a:cs typeface="Helvetica"/>
                <a:sym typeface="Helvetica"/>
              </a:rPr>
              <a:t>s</a:t>
            </a:r>
            <a:r>
              <a:rPr lang="en-US" sz="3181">
                <a:solidFill>
                  <a:srgbClr val="000000"/>
                </a:solidFill>
                <a:latin typeface="Helvetica"/>
                <a:ea typeface="Helvetica"/>
                <a:cs typeface="Helvetica"/>
                <a:sym typeface="Helvetica"/>
              </a:rPr>
              <a:t> </a:t>
            </a:r>
          </a:p>
          <a:p>
            <a:pPr algn="l" marL="686871" indent="-343436" lvl="1">
              <a:lnSpc>
                <a:spcPts val="4454"/>
              </a:lnSpc>
              <a:buFont typeface="Arial"/>
              <a:buChar char="•"/>
            </a:pPr>
            <a:r>
              <a:rPr lang="en-US" sz="3181">
                <a:solidFill>
                  <a:srgbClr val="000000"/>
                </a:solidFill>
                <a:latin typeface="Helvetica"/>
                <a:ea typeface="Helvetica"/>
                <a:cs typeface="Helvetica"/>
                <a:sym typeface="Helvetica"/>
              </a:rPr>
              <a:t>Ergonomic equipment </a:t>
            </a:r>
          </a:p>
        </p:txBody>
      </p:sp>
      <p:sp>
        <p:nvSpPr>
          <p:cNvPr name="AutoShape 14" id="14"/>
          <p:cNvSpPr/>
          <p:nvPr/>
        </p:nvSpPr>
        <p:spPr>
          <a:xfrm>
            <a:off x="8956731" y="1897380"/>
            <a:ext cx="0" cy="6492240"/>
          </a:xfrm>
          <a:prstGeom prst="line">
            <a:avLst/>
          </a:prstGeom>
          <a:ln cap="flat" w="38100">
            <a:solidFill>
              <a:srgbClr val="E1D0F8"/>
            </a:solidFill>
            <a:prstDash val="solid"/>
            <a:headEnd type="none" len="sm" w="sm"/>
            <a:tailEnd type="none" len="sm" w="sm"/>
          </a:ln>
        </p:spPr>
      </p:sp>
    </p:spTree>
  </p:cSld>
  <p:clrMapOvr>
    <a:masterClrMapping/>
  </p:clrMapOvr>
</p:sld>
</file>

<file path=ppt/slides/slide24.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1971751" y="1298602"/>
            <a:ext cx="6374173" cy="1158490"/>
          </a:xfrm>
          <a:prstGeom prst="rect">
            <a:avLst/>
          </a:prstGeom>
        </p:spPr>
        <p:txBody>
          <a:bodyPr anchor="t" rtlCol="false" tIns="0" lIns="0" bIns="0" rIns="0">
            <a:spAutoFit/>
          </a:bodyPr>
          <a:lstStyle/>
          <a:p>
            <a:pPr algn="l">
              <a:lnSpc>
                <a:spcPts val="9172"/>
              </a:lnSpc>
              <a:spcBef>
                <a:spcPct val="0"/>
              </a:spcBef>
            </a:pPr>
            <a:r>
              <a:rPr lang="en-US" b="true" sz="6551">
                <a:solidFill>
                  <a:srgbClr val="71619D"/>
                </a:solidFill>
                <a:latin typeface="Helvetica Bold"/>
                <a:ea typeface="Helvetica Bold"/>
                <a:cs typeface="Helvetica Bold"/>
                <a:sym typeface="Helvetica Bold"/>
              </a:rPr>
              <a:t>For the future</a:t>
            </a:r>
          </a:p>
        </p:txBody>
      </p:sp>
      <p:sp>
        <p:nvSpPr>
          <p:cNvPr name="TextBox 3" id="3"/>
          <p:cNvSpPr txBox="true"/>
          <p:nvPr/>
        </p:nvSpPr>
        <p:spPr>
          <a:xfrm rot="0">
            <a:off x="1971751" y="2826417"/>
            <a:ext cx="14344498" cy="6000056"/>
          </a:xfrm>
          <a:prstGeom prst="rect">
            <a:avLst/>
          </a:prstGeom>
        </p:spPr>
        <p:txBody>
          <a:bodyPr anchor="t" rtlCol="false" tIns="0" lIns="0" bIns="0" rIns="0">
            <a:spAutoFit/>
          </a:bodyPr>
          <a:lstStyle/>
          <a:p>
            <a:pPr algn="l">
              <a:lnSpc>
                <a:spcPts val="5288"/>
              </a:lnSpc>
            </a:pPr>
            <a:r>
              <a:rPr lang="en-US" sz="3777">
                <a:solidFill>
                  <a:srgbClr val="000000"/>
                </a:solidFill>
                <a:latin typeface="Helvetica"/>
                <a:ea typeface="Helvetica"/>
                <a:cs typeface="Helvetica"/>
                <a:sym typeface="Helvetica"/>
              </a:rPr>
              <a:t>Disabled OT’s </a:t>
            </a:r>
            <a:r>
              <a:rPr lang="en-US" sz="3777" b="true">
                <a:solidFill>
                  <a:srgbClr val="614989"/>
                </a:solidFill>
                <a:latin typeface="Helvetica Bold"/>
                <a:ea typeface="Helvetica Bold"/>
                <a:cs typeface="Helvetica Bold"/>
                <a:sym typeface="Helvetica Bold"/>
              </a:rPr>
              <a:t>lacked accessible information before requesting adjustments,</a:t>
            </a:r>
            <a:r>
              <a:rPr lang="en-US" sz="3777">
                <a:solidFill>
                  <a:srgbClr val="000000"/>
                </a:solidFill>
                <a:latin typeface="Helvetica"/>
                <a:ea typeface="Helvetica"/>
                <a:cs typeface="Helvetica"/>
                <a:sym typeface="Helvetica"/>
              </a:rPr>
              <a:t> they didn’t know what support existed, what they were entitled to, or how to ask for it. </a:t>
            </a:r>
          </a:p>
          <a:p>
            <a:pPr algn="l">
              <a:lnSpc>
                <a:spcPts val="5288"/>
              </a:lnSpc>
            </a:pPr>
          </a:p>
          <a:p>
            <a:pPr algn="l">
              <a:lnSpc>
                <a:spcPts val="5288"/>
              </a:lnSpc>
              <a:spcBef>
                <a:spcPct val="0"/>
              </a:spcBef>
            </a:pPr>
            <a:r>
              <a:rPr lang="en-US" sz="3777">
                <a:solidFill>
                  <a:srgbClr val="000000"/>
                </a:solidFill>
                <a:latin typeface="Helvetica"/>
                <a:ea typeface="Helvetica"/>
                <a:cs typeface="Helvetica"/>
                <a:sym typeface="Helvetica"/>
              </a:rPr>
              <a:t>They wanted clear, practical resources: examples of adjustments, Access to Work guidance, rights under the Equality Act, disclosure and conversation guides, and real‑life case studies. Employers and universities also need resources to understand their responsibilities.</a:t>
            </a:r>
          </a:p>
        </p:txBody>
      </p:sp>
    </p:spTree>
  </p:cSld>
  <p:clrMapOvr>
    <a:masterClrMapping/>
  </p:clrMapOvr>
</p:sld>
</file>

<file path=ppt/slides/slide25.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0">
            <a:off x="16324092" y="8571577"/>
            <a:ext cx="1216934" cy="1195825"/>
            <a:chOff x="0" y="0"/>
            <a:chExt cx="1622578" cy="1594433"/>
          </a:xfrm>
        </p:grpSpPr>
        <p:grpSp>
          <p:nvGrpSpPr>
            <p:cNvPr name="Group 3" id="3"/>
            <p:cNvGrpSpPr/>
            <p:nvPr/>
          </p:nvGrpSpPr>
          <p:grpSpPr>
            <a:xfrm rot="0">
              <a:off x="0" y="0"/>
              <a:ext cx="1622578" cy="1594433"/>
              <a:chOff x="0" y="0"/>
              <a:chExt cx="786813" cy="773165"/>
            </a:xfrm>
          </p:grpSpPr>
          <p:sp>
            <p:nvSpPr>
              <p:cNvPr name="Freeform 4" id="4"/>
              <p:cNvSpPr/>
              <p:nvPr/>
            </p:nvSpPr>
            <p:spPr>
              <a:xfrm flipH="false" flipV="false" rot="0">
                <a:off x="0" y="0"/>
                <a:ext cx="786813" cy="773165"/>
              </a:xfrm>
              <a:custGeom>
                <a:avLst/>
                <a:gdLst/>
                <a:ahLst/>
                <a:cxnLst/>
                <a:rect r="r" b="b" t="t" l="l"/>
                <a:pathLst>
                  <a:path h="773165" w="786813">
                    <a:moveTo>
                      <a:pt x="393406" y="0"/>
                    </a:moveTo>
                    <a:cubicBezTo>
                      <a:pt x="176134" y="0"/>
                      <a:pt x="0" y="173079"/>
                      <a:pt x="0" y="386582"/>
                    </a:cubicBezTo>
                    <a:cubicBezTo>
                      <a:pt x="0" y="600086"/>
                      <a:pt x="176134" y="773165"/>
                      <a:pt x="393406" y="773165"/>
                    </a:cubicBezTo>
                    <a:cubicBezTo>
                      <a:pt x="610679" y="773165"/>
                      <a:pt x="786813" y="600086"/>
                      <a:pt x="786813" y="386582"/>
                    </a:cubicBezTo>
                    <a:cubicBezTo>
                      <a:pt x="786813" y="173079"/>
                      <a:pt x="610679" y="0"/>
                      <a:pt x="393406" y="0"/>
                    </a:cubicBezTo>
                    <a:close/>
                  </a:path>
                </a:pathLst>
              </a:custGeom>
              <a:solidFill>
                <a:srgbClr val="877794"/>
              </a:solidFill>
            </p:spPr>
          </p:sp>
          <p:sp>
            <p:nvSpPr>
              <p:cNvPr name="TextBox 5" id="5"/>
              <p:cNvSpPr txBox="true"/>
              <p:nvPr/>
            </p:nvSpPr>
            <p:spPr>
              <a:xfrm>
                <a:off x="73764" y="24859"/>
                <a:ext cx="639285" cy="675821"/>
              </a:xfrm>
              <a:prstGeom prst="rect">
                <a:avLst/>
              </a:prstGeom>
            </p:spPr>
            <p:txBody>
              <a:bodyPr anchor="ctr" rtlCol="false" tIns="50800" lIns="50800" bIns="50800" rIns="50800"/>
              <a:lstStyle/>
              <a:p>
                <a:pPr algn="ctr">
                  <a:lnSpc>
                    <a:spcPts val="2554"/>
                  </a:lnSpc>
                </a:pPr>
              </a:p>
            </p:txBody>
          </p:sp>
        </p:grpSp>
        <p:sp>
          <p:nvSpPr>
            <p:cNvPr name="TextBox 6" id="6"/>
            <p:cNvSpPr txBox="true"/>
            <p:nvPr/>
          </p:nvSpPr>
          <p:spPr>
            <a:xfrm rot="0">
              <a:off x="356621" y="680018"/>
              <a:ext cx="909336" cy="215347"/>
            </a:xfrm>
            <a:prstGeom prst="rect">
              <a:avLst/>
            </a:prstGeom>
          </p:spPr>
          <p:txBody>
            <a:bodyPr anchor="t" rtlCol="false" tIns="0" lIns="0" bIns="0" rIns="0">
              <a:spAutoFit/>
            </a:bodyPr>
            <a:lstStyle/>
            <a:p>
              <a:pPr algn="ctr">
                <a:lnSpc>
                  <a:spcPts val="1359"/>
                </a:lnSpc>
                <a:spcBef>
                  <a:spcPct val="0"/>
                </a:spcBef>
              </a:pPr>
              <a:r>
                <a:rPr lang="en-US" b="true" sz="971">
                  <a:solidFill>
                    <a:srgbClr val="FFFFFF"/>
                  </a:solidFill>
                  <a:latin typeface="OpenDyslexic Bold"/>
                  <a:ea typeface="OpenDyslexic Bold"/>
                  <a:cs typeface="OpenDyslexic Bold"/>
                  <a:sym typeface="OpenDyslexic Bold"/>
                </a:rPr>
                <a:t>AbleOTUK</a:t>
              </a:r>
            </a:p>
          </p:txBody>
        </p:sp>
        <p:sp>
          <p:nvSpPr>
            <p:cNvPr name="TextBox 7" id="7"/>
            <p:cNvSpPr txBox="true"/>
            <p:nvPr/>
          </p:nvSpPr>
          <p:spPr>
            <a:xfrm rot="0">
              <a:off x="151208" y="115157"/>
              <a:ext cx="1320162" cy="558678"/>
            </a:xfrm>
            <a:prstGeom prst="rect">
              <a:avLst/>
            </a:prstGeom>
          </p:spPr>
          <p:txBody>
            <a:bodyPr anchor="t" rtlCol="false" tIns="0" lIns="0" bIns="0" rIns="0">
              <a:spAutoFit/>
            </a:bodyPr>
            <a:lstStyle/>
            <a:p>
              <a:pPr algn="ctr">
                <a:lnSpc>
                  <a:spcPts val="990"/>
                </a:lnSpc>
                <a:spcBef>
                  <a:spcPct val="0"/>
                </a:spcBef>
              </a:pPr>
              <a:r>
                <a:rPr lang="en-US" b="true" sz="707" spc="219">
                  <a:solidFill>
                    <a:srgbClr val="FFFFFF"/>
                  </a:solidFill>
                  <a:latin typeface="Open Sans Medium"/>
                  <a:ea typeface="Open Sans Medium"/>
                  <a:cs typeface="Open Sans Medium"/>
                  <a:sym typeface="Open Sans Medium"/>
                </a:rPr>
                <a:t>LIVED EXPERIENCE</a:t>
              </a:r>
            </a:p>
          </p:txBody>
        </p:sp>
        <p:sp>
          <p:nvSpPr>
            <p:cNvPr name="TextBox 8" id="8"/>
            <p:cNvSpPr txBox="true"/>
            <p:nvPr/>
          </p:nvSpPr>
          <p:spPr>
            <a:xfrm rot="0">
              <a:off x="143486" y="887922"/>
              <a:ext cx="1335607" cy="583096"/>
            </a:xfrm>
            <a:prstGeom prst="rect">
              <a:avLst/>
            </a:prstGeom>
          </p:spPr>
          <p:txBody>
            <a:bodyPr anchor="t" rtlCol="false" tIns="0" lIns="0" bIns="0" rIns="0">
              <a:spAutoFit/>
            </a:bodyPr>
            <a:lstStyle/>
            <a:p>
              <a:pPr algn="ctr">
                <a:lnSpc>
                  <a:spcPts val="990"/>
                </a:lnSpc>
                <a:spcBef>
                  <a:spcPct val="0"/>
                </a:spcBef>
              </a:pPr>
              <a:r>
                <a:rPr lang="en-US" b="true" sz="707" spc="219">
                  <a:solidFill>
                    <a:srgbClr val="FFFFFF"/>
                  </a:solidFill>
                  <a:latin typeface="Open Sans Medium"/>
                  <a:ea typeface="Open Sans Medium"/>
                  <a:cs typeface="Open Sans Medium"/>
                  <a:sym typeface="Open Sans Medium"/>
                </a:rPr>
                <a:t>ASSET &amp; STRENGTH</a:t>
              </a:r>
            </a:p>
          </p:txBody>
        </p:sp>
      </p:grpSp>
      <p:grpSp>
        <p:nvGrpSpPr>
          <p:cNvPr name="Group 9" id="9"/>
          <p:cNvGrpSpPr/>
          <p:nvPr/>
        </p:nvGrpSpPr>
        <p:grpSpPr>
          <a:xfrm rot="0">
            <a:off x="0" y="-91698"/>
            <a:ext cx="1028700" cy="10470396"/>
            <a:chOff x="0" y="0"/>
            <a:chExt cx="270933" cy="2757635"/>
          </a:xfrm>
        </p:grpSpPr>
        <p:sp>
          <p:nvSpPr>
            <p:cNvPr name="Freeform 10" id="10"/>
            <p:cNvSpPr/>
            <p:nvPr/>
          </p:nvSpPr>
          <p:spPr>
            <a:xfrm flipH="false" flipV="false" rot="0">
              <a:off x="0" y="0"/>
              <a:ext cx="270933" cy="2757635"/>
            </a:xfrm>
            <a:custGeom>
              <a:avLst/>
              <a:gdLst/>
              <a:ahLst/>
              <a:cxnLst/>
              <a:rect r="r" b="b" t="t" l="l"/>
              <a:pathLst>
                <a:path h="2757635" w="270933">
                  <a:moveTo>
                    <a:pt x="0" y="0"/>
                  </a:moveTo>
                  <a:lnTo>
                    <a:pt x="270933" y="0"/>
                  </a:lnTo>
                  <a:lnTo>
                    <a:pt x="270933" y="2757635"/>
                  </a:lnTo>
                  <a:lnTo>
                    <a:pt x="0" y="2757635"/>
                  </a:lnTo>
                  <a:close/>
                </a:path>
              </a:pathLst>
            </a:custGeom>
            <a:solidFill>
              <a:srgbClr val="D2C2EC"/>
            </a:solidFill>
          </p:spPr>
        </p:sp>
        <p:sp>
          <p:nvSpPr>
            <p:cNvPr name="TextBox 11" id="11"/>
            <p:cNvSpPr txBox="true"/>
            <p:nvPr/>
          </p:nvSpPr>
          <p:spPr>
            <a:xfrm>
              <a:off x="0" y="-38100"/>
              <a:ext cx="270933" cy="2795735"/>
            </a:xfrm>
            <a:prstGeom prst="rect">
              <a:avLst/>
            </a:prstGeom>
          </p:spPr>
          <p:txBody>
            <a:bodyPr anchor="ctr" rtlCol="false" tIns="50800" lIns="50800" bIns="50800" rIns="50800"/>
            <a:lstStyle/>
            <a:p>
              <a:pPr algn="ctr">
                <a:lnSpc>
                  <a:spcPts val="2660"/>
                </a:lnSpc>
              </a:pPr>
            </a:p>
          </p:txBody>
        </p:sp>
      </p:grpSp>
      <p:sp>
        <p:nvSpPr>
          <p:cNvPr name="TextBox 12" id="12"/>
          <p:cNvSpPr txBox="true"/>
          <p:nvPr/>
        </p:nvSpPr>
        <p:spPr>
          <a:xfrm rot="0">
            <a:off x="1915248" y="2361787"/>
            <a:ext cx="5459387" cy="1273243"/>
          </a:xfrm>
          <a:prstGeom prst="rect">
            <a:avLst/>
          </a:prstGeom>
        </p:spPr>
        <p:txBody>
          <a:bodyPr anchor="t" rtlCol="false" tIns="0" lIns="0" bIns="0" rIns="0">
            <a:spAutoFit/>
          </a:bodyPr>
          <a:lstStyle/>
          <a:p>
            <a:pPr algn="l">
              <a:lnSpc>
                <a:spcPts val="10146"/>
              </a:lnSpc>
            </a:pPr>
            <a:r>
              <a:rPr lang="en-US" sz="7247" b="true">
                <a:solidFill>
                  <a:srgbClr val="614989"/>
                </a:solidFill>
                <a:latin typeface="Helvetica Bold"/>
                <a:ea typeface="Helvetica Bold"/>
                <a:cs typeface="Helvetica Bold"/>
                <a:sym typeface="Helvetica Bold"/>
              </a:rPr>
              <a:t>Resources</a:t>
            </a:r>
          </a:p>
        </p:txBody>
      </p:sp>
      <p:sp>
        <p:nvSpPr>
          <p:cNvPr name="TextBox 13" id="13"/>
          <p:cNvSpPr txBox="true"/>
          <p:nvPr/>
        </p:nvSpPr>
        <p:spPr>
          <a:xfrm rot="0">
            <a:off x="8783270" y="2163521"/>
            <a:ext cx="8757756" cy="5883758"/>
          </a:xfrm>
          <a:prstGeom prst="rect">
            <a:avLst/>
          </a:prstGeom>
        </p:spPr>
        <p:txBody>
          <a:bodyPr anchor="t" rtlCol="false" tIns="0" lIns="0" bIns="0" rIns="0">
            <a:spAutoFit/>
          </a:bodyPr>
          <a:lstStyle/>
          <a:p>
            <a:pPr algn="l" marL="598696" indent="-299348" lvl="1">
              <a:lnSpc>
                <a:spcPts val="3882"/>
              </a:lnSpc>
              <a:buFont typeface="Arial"/>
              <a:buChar char="•"/>
            </a:pPr>
            <a:r>
              <a:rPr lang="en-US" sz="2773">
                <a:solidFill>
                  <a:srgbClr val="000000"/>
                </a:solidFill>
                <a:latin typeface="Helvetica"/>
                <a:ea typeface="Helvetica"/>
                <a:cs typeface="Helvetica"/>
                <a:sym typeface="Helvetica"/>
              </a:rPr>
              <a:t>“Examples of adjustments across different settings”</a:t>
            </a:r>
          </a:p>
          <a:p>
            <a:pPr algn="l" marL="598696" indent="-299348" lvl="1">
              <a:lnSpc>
                <a:spcPts val="3882"/>
              </a:lnSpc>
              <a:buFont typeface="Arial"/>
              <a:buChar char="•"/>
            </a:pPr>
            <a:r>
              <a:rPr lang="en-US" sz="2773">
                <a:solidFill>
                  <a:srgbClr val="000000"/>
                </a:solidFill>
                <a:latin typeface="Helvetica"/>
                <a:ea typeface="Helvetica"/>
                <a:cs typeface="Helvetica"/>
                <a:sym typeface="Helvetica"/>
              </a:rPr>
              <a:t>Access to work information and transparency</a:t>
            </a:r>
          </a:p>
          <a:p>
            <a:pPr algn="l" marL="598696" indent="-299348" lvl="1">
              <a:lnSpc>
                <a:spcPts val="3882"/>
              </a:lnSpc>
              <a:buFont typeface="Arial"/>
              <a:buChar char="•"/>
            </a:pPr>
            <a:r>
              <a:rPr lang="en-US" sz="2773">
                <a:solidFill>
                  <a:srgbClr val="000000"/>
                </a:solidFill>
                <a:latin typeface="Helvetica"/>
                <a:ea typeface="Helvetica"/>
                <a:cs typeface="Helvetica"/>
                <a:sym typeface="Helvetica"/>
              </a:rPr>
              <a:t>“Information on rights” under the Equality Act 2010</a:t>
            </a:r>
          </a:p>
          <a:p>
            <a:pPr algn="l" marL="598696" indent="-299348" lvl="1">
              <a:lnSpc>
                <a:spcPts val="3882"/>
              </a:lnSpc>
              <a:buFont typeface="Arial"/>
              <a:buChar char="•"/>
            </a:pPr>
            <a:r>
              <a:rPr lang="en-US" sz="2773">
                <a:solidFill>
                  <a:srgbClr val="000000"/>
                </a:solidFill>
                <a:latin typeface="Helvetica"/>
                <a:ea typeface="Helvetica"/>
                <a:cs typeface="Helvetica"/>
                <a:sym typeface="Helvetica"/>
              </a:rPr>
              <a:t>Conversation guides</a:t>
            </a:r>
          </a:p>
          <a:p>
            <a:pPr algn="l" marL="598696" indent="-299348" lvl="1">
              <a:lnSpc>
                <a:spcPts val="3882"/>
              </a:lnSpc>
              <a:buFont typeface="Arial"/>
              <a:buChar char="•"/>
            </a:pPr>
            <a:r>
              <a:rPr lang="en-US" sz="2773">
                <a:solidFill>
                  <a:srgbClr val="000000"/>
                </a:solidFill>
                <a:latin typeface="Helvetica"/>
                <a:ea typeface="Helvetica"/>
                <a:cs typeface="Helvetica"/>
                <a:sym typeface="Helvetica"/>
              </a:rPr>
              <a:t>Disclosure guides</a:t>
            </a:r>
          </a:p>
          <a:p>
            <a:pPr algn="l" marL="598696" indent="-299348" lvl="1">
              <a:lnSpc>
                <a:spcPts val="3882"/>
              </a:lnSpc>
              <a:buFont typeface="Arial"/>
              <a:buChar char="•"/>
            </a:pPr>
            <a:r>
              <a:rPr lang="en-US" sz="2773">
                <a:solidFill>
                  <a:srgbClr val="000000"/>
                </a:solidFill>
                <a:latin typeface="Helvetica"/>
                <a:ea typeface="Helvetica"/>
                <a:cs typeface="Helvetica"/>
                <a:sym typeface="Helvetica"/>
              </a:rPr>
              <a:t>“Real-life case study examples of reasonable adjustments” and plans that have been put in place</a:t>
            </a:r>
          </a:p>
          <a:p>
            <a:pPr algn="l" marL="598696" indent="-299348" lvl="1">
              <a:lnSpc>
                <a:spcPts val="3882"/>
              </a:lnSpc>
              <a:buFont typeface="Arial"/>
              <a:buChar char="•"/>
            </a:pPr>
            <a:r>
              <a:rPr lang="en-US" sz="2773">
                <a:solidFill>
                  <a:srgbClr val="000000"/>
                </a:solidFill>
                <a:latin typeface="Helvetica"/>
                <a:ea typeface="Helvetica"/>
                <a:cs typeface="Helvetica"/>
                <a:sym typeface="Helvetica"/>
              </a:rPr>
              <a:t>“Guidance on how to request reasonable adjust</a:t>
            </a:r>
            <a:r>
              <a:rPr lang="en-US" sz="2773">
                <a:solidFill>
                  <a:srgbClr val="000000"/>
                </a:solidFill>
                <a:latin typeface="Helvetica"/>
                <a:ea typeface="Helvetica"/>
                <a:cs typeface="Helvetica"/>
                <a:sym typeface="Helvetica"/>
              </a:rPr>
              <a:t>m</a:t>
            </a:r>
            <a:r>
              <a:rPr lang="en-US" sz="2773">
                <a:solidFill>
                  <a:srgbClr val="000000"/>
                </a:solidFill>
                <a:latin typeface="Helvetica"/>
                <a:ea typeface="Helvetica"/>
                <a:cs typeface="Helvetica"/>
                <a:sym typeface="Helvetica"/>
              </a:rPr>
              <a:t>e</a:t>
            </a:r>
            <a:r>
              <a:rPr lang="en-US" sz="2773">
                <a:solidFill>
                  <a:srgbClr val="000000"/>
                </a:solidFill>
                <a:latin typeface="Helvetica"/>
                <a:ea typeface="Helvetica"/>
                <a:cs typeface="Helvetica"/>
                <a:sym typeface="Helvetica"/>
              </a:rPr>
              <a:t>nts”</a:t>
            </a:r>
          </a:p>
          <a:p>
            <a:pPr algn="l" marL="598696" indent="-299348" lvl="1">
              <a:lnSpc>
                <a:spcPts val="3882"/>
              </a:lnSpc>
              <a:buFont typeface="Arial"/>
              <a:buChar char="•"/>
            </a:pPr>
            <a:r>
              <a:rPr lang="en-US" sz="2773">
                <a:solidFill>
                  <a:srgbClr val="000000"/>
                </a:solidFill>
                <a:latin typeface="Helvetica"/>
                <a:ea typeface="Helvetica"/>
                <a:cs typeface="Helvetica"/>
                <a:sym typeface="Helvetica"/>
              </a:rPr>
              <a:t>Empl</a:t>
            </a:r>
            <a:r>
              <a:rPr lang="en-US" sz="2773">
                <a:solidFill>
                  <a:srgbClr val="000000"/>
                </a:solidFill>
                <a:latin typeface="Helvetica"/>
                <a:ea typeface="Helvetica"/>
                <a:cs typeface="Helvetica"/>
                <a:sym typeface="Helvetica"/>
              </a:rPr>
              <a:t>oyers ne</a:t>
            </a:r>
            <a:r>
              <a:rPr lang="en-US" sz="2773">
                <a:solidFill>
                  <a:srgbClr val="000000"/>
                </a:solidFill>
                <a:latin typeface="Helvetica"/>
                <a:ea typeface="Helvetica"/>
                <a:cs typeface="Helvetica"/>
                <a:sym typeface="Helvetica"/>
              </a:rPr>
              <a:t>ed </a:t>
            </a:r>
            <a:r>
              <a:rPr lang="en-US" sz="2773">
                <a:solidFill>
                  <a:srgbClr val="000000"/>
                </a:solidFill>
                <a:latin typeface="Helvetica"/>
                <a:ea typeface="Helvetica"/>
                <a:cs typeface="Helvetica"/>
                <a:sym typeface="Helvetica"/>
              </a:rPr>
              <a:t>t</a:t>
            </a:r>
            <a:r>
              <a:rPr lang="en-US" sz="2773">
                <a:solidFill>
                  <a:srgbClr val="000000"/>
                </a:solidFill>
                <a:latin typeface="Helvetica"/>
                <a:ea typeface="Helvetica"/>
                <a:cs typeface="Helvetica"/>
                <a:sym typeface="Helvetica"/>
              </a:rPr>
              <a:t>o</a:t>
            </a:r>
            <a:r>
              <a:rPr lang="en-US" sz="2773">
                <a:solidFill>
                  <a:srgbClr val="000000"/>
                </a:solidFill>
                <a:latin typeface="Helvetica"/>
                <a:ea typeface="Helvetica"/>
                <a:cs typeface="Helvetica"/>
                <a:sym typeface="Helvetica"/>
              </a:rPr>
              <a:t> have</a:t>
            </a:r>
            <a:r>
              <a:rPr lang="en-US" sz="2773">
                <a:solidFill>
                  <a:srgbClr val="000000"/>
                </a:solidFill>
                <a:latin typeface="Helvetica"/>
                <a:ea typeface="Helvetica"/>
                <a:cs typeface="Helvetica"/>
                <a:sym typeface="Helvetica"/>
              </a:rPr>
              <a:t> res</a:t>
            </a:r>
            <a:r>
              <a:rPr lang="en-US" sz="2773">
                <a:solidFill>
                  <a:srgbClr val="000000"/>
                </a:solidFill>
                <a:latin typeface="Helvetica"/>
                <a:ea typeface="Helvetica"/>
                <a:cs typeface="Helvetica"/>
                <a:sym typeface="Helvetica"/>
              </a:rPr>
              <a:t>ources too on how to support disabled individual</a:t>
            </a:r>
            <a:r>
              <a:rPr lang="en-US" sz="2773">
                <a:solidFill>
                  <a:srgbClr val="000000"/>
                </a:solidFill>
                <a:latin typeface="Helvetica"/>
                <a:ea typeface="Helvetica"/>
                <a:cs typeface="Helvetica"/>
                <a:sym typeface="Helvetica"/>
              </a:rPr>
              <a:t>s a</a:t>
            </a:r>
            <a:r>
              <a:rPr lang="en-US" sz="2773">
                <a:solidFill>
                  <a:srgbClr val="000000"/>
                </a:solidFill>
                <a:latin typeface="Helvetica"/>
                <a:ea typeface="Helvetica"/>
                <a:cs typeface="Helvetica"/>
                <a:sym typeface="Helvetica"/>
              </a:rPr>
              <a:t>nd for th</a:t>
            </a:r>
            <a:r>
              <a:rPr lang="en-US" sz="2773">
                <a:solidFill>
                  <a:srgbClr val="000000"/>
                </a:solidFill>
                <a:latin typeface="Helvetica"/>
                <a:ea typeface="Helvetica"/>
                <a:cs typeface="Helvetica"/>
                <a:sym typeface="Helvetica"/>
              </a:rPr>
              <a:t>em to know their r</a:t>
            </a:r>
            <a:r>
              <a:rPr lang="en-US" sz="2773">
                <a:solidFill>
                  <a:srgbClr val="000000"/>
                </a:solidFill>
                <a:latin typeface="Helvetica"/>
                <a:ea typeface="Helvetica"/>
                <a:cs typeface="Helvetica"/>
                <a:sym typeface="Helvetica"/>
              </a:rPr>
              <a:t>esponsibilitie</a:t>
            </a:r>
            <a:r>
              <a:rPr lang="en-US" sz="2773">
                <a:solidFill>
                  <a:srgbClr val="000000"/>
                </a:solidFill>
                <a:latin typeface="Helvetica"/>
                <a:ea typeface="Helvetica"/>
                <a:cs typeface="Helvetica"/>
                <a:sym typeface="Helvetica"/>
              </a:rPr>
              <a:t>s</a:t>
            </a:r>
            <a:r>
              <a:rPr lang="en-US" sz="2773">
                <a:solidFill>
                  <a:srgbClr val="000000"/>
                </a:solidFill>
                <a:latin typeface="Helvetica"/>
                <a:ea typeface="Helvetica"/>
                <a:cs typeface="Helvetica"/>
                <a:sym typeface="Helvetica"/>
              </a:rPr>
              <a:t> under the Equality Act 2010</a:t>
            </a:r>
          </a:p>
        </p:txBody>
      </p:sp>
      <p:sp>
        <p:nvSpPr>
          <p:cNvPr name="AutoShape 14" id="14"/>
          <p:cNvSpPr/>
          <p:nvPr/>
        </p:nvSpPr>
        <p:spPr>
          <a:xfrm>
            <a:off x="8078952" y="1897380"/>
            <a:ext cx="0" cy="6492240"/>
          </a:xfrm>
          <a:prstGeom prst="line">
            <a:avLst/>
          </a:prstGeom>
          <a:ln cap="flat" w="38100">
            <a:solidFill>
              <a:srgbClr val="E1D0F8"/>
            </a:solidFill>
            <a:prstDash val="solid"/>
            <a:headEnd type="none" len="sm" w="sm"/>
            <a:tailEnd type="none" len="sm" w="sm"/>
          </a:ln>
        </p:spPr>
      </p:sp>
      <p:sp>
        <p:nvSpPr>
          <p:cNvPr name="TextBox 15" id="15"/>
          <p:cNvSpPr txBox="true"/>
          <p:nvPr/>
        </p:nvSpPr>
        <p:spPr>
          <a:xfrm rot="0">
            <a:off x="1915248" y="3815022"/>
            <a:ext cx="5459387" cy="3938742"/>
          </a:xfrm>
          <a:prstGeom prst="rect">
            <a:avLst/>
          </a:prstGeom>
        </p:spPr>
        <p:txBody>
          <a:bodyPr anchor="t" rtlCol="false" tIns="0" lIns="0" bIns="0" rIns="0">
            <a:spAutoFit/>
          </a:bodyPr>
          <a:lstStyle/>
          <a:p>
            <a:pPr algn="l">
              <a:lnSpc>
                <a:spcPts val="4454"/>
              </a:lnSpc>
            </a:pPr>
            <a:r>
              <a:rPr lang="en-US" sz="3181">
                <a:solidFill>
                  <a:srgbClr val="000000"/>
                </a:solidFill>
                <a:latin typeface="Helvetica"/>
                <a:ea typeface="Helvetica"/>
                <a:cs typeface="Helvetica"/>
                <a:sym typeface="Helvetica"/>
              </a:rPr>
              <a:t>As a part of our interview, we asked the interviewees about what kind of resources they would like to see and what would’ve been helpful for them to have had access to. Some of these were:</a:t>
            </a:r>
          </a:p>
        </p:txBody>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610777" cy="10287000"/>
          </a:xfrm>
          <a:custGeom>
            <a:avLst/>
            <a:gdLst/>
            <a:ahLst/>
            <a:cxnLst/>
            <a:rect r="r" b="b" t="t" l="l"/>
            <a:pathLst>
              <a:path h="10287000" w="18610777">
                <a:moveTo>
                  <a:pt x="0" y="0"/>
                </a:moveTo>
                <a:lnTo>
                  <a:pt x="18610777" y="0"/>
                </a:lnTo>
                <a:lnTo>
                  <a:pt x="18610777" y="10287000"/>
                </a:lnTo>
                <a:lnTo>
                  <a:pt x="0" y="10287000"/>
                </a:lnTo>
                <a:lnTo>
                  <a:pt x="0" y="0"/>
                </a:lnTo>
                <a:close/>
              </a:path>
            </a:pathLst>
          </a:custGeom>
          <a:blipFill>
            <a:blip r:embed="rId2"/>
            <a:stretch>
              <a:fillRect l="0" t="-20277" r="0" b="-483"/>
            </a:stretch>
          </a:blipFill>
        </p:spPr>
      </p:sp>
      <p:sp>
        <p:nvSpPr>
          <p:cNvPr name="Freeform 3" id="3"/>
          <p:cNvSpPr/>
          <p:nvPr/>
        </p:nvSpPr>
        <p:spPr>
          <a:xfrm flipH="false" flipV="false" rot="-5400000">
            <a:off x="2828339" y="-4032735"/>
            <a:ext cx="11530487" cy="18512504"/>
          </a:xfrm>
          <a:custGeom>
            <a:avLst/>
            <a:gdLst/>
            <a:ahLst/>
            <a:cxnLst/>
            <a:rect r="r" b="b" t="t" l="l"/>
            <a:pathLst>
              <a:path h="18512504" w="11530487">
                <a:moveTo>
                  <a:pt x="0" y="0"/>
                </a:moveTo>
                <a:lnTo>
                  <a:pt x="11530487" y="0"/>
                </a:lnTo>
                <a:lnTo>
                  <a:pt x="11530487" y="18512504"/>
                </a:lnTo>
                <a:lnTo>
                  <a:pt x="0" y="18512504"/>
                </a:lnTo>
                <a:lnTo>
                  <a:pt x="0" y="0"/>
                </a:lnTo>
                <a:close/>
              </a:path>
            </a:pathLst>
          </a:custGeom>
          <a:blipFill>
            <a:blip r:embed="rId3"/>
            <a:stretch>
              <a:fillRect l="-14153" t="-9363" r="-166408" b="0"/>
            </a:stretch>
          </a:blipFill>
        </p:spPr>
      </p:sp>
      <p:sp>
        <p:nvSpPr>
          <p:cNvPr name="TextBox 4" id="4"/>
          <p:cNvSpPr txBox="true"/>
          <p:nvPr/>
        </p:nvSpPr>
        <p:spPr>
          <a:xfrm rot="0">
            <a:off x="1028700" y="6893941"/>
            <a:ext cx="7564882" cy="1270039"/>
          </a:xfrm>
          <a:prstGeom prst="rect">
            <a:avLst/>
          </a:prstGeom>
        </p:spPr>
        <p:txBody>
          <a:bodyPr anchor="t" rtlCol="false" tIns="0" lIns="0" bIns="0" rIns="0">
            <a:spAutoFit/>
          </a:bodyPr>
          <a:lstStyle/>
          <a:p>
            <a:pPr algn="l">
              <a:lnSpc>
                <a:spcPts val="5072"/>
              </a:lnSpc>
              <a:spcBef>
                <a:spcPct val="0"/>
              </a:spcBef>
            </a:pPr>
            <a:r>
              <a:rPr lang="en-US" sz="3623">
                <a:solidFill>
                  <a:srgbClr val="EDE2FF"/>
                </a:solidFill>
                <a:latin typeface="Helvetica"/>
                <a:ea typeface="Helvetica"/>
                <a:cs typeface="Helvetica"/>
                <a:sym typeface="Helvetica"/>
              </a:rPr>
              <a:t>This presentation was prepared by Nicole Ashcroft &amp; Emily Blachford</a:t>
            </a:r>
          </a:p>
        </p:txBody>
      </p:sp>
      <p:sp>
        <p:nvSpPr>
          <p:cNvPr name="TextBox 5" id="5"/>
          <p:cNvSpPr txBox="true"/>
          <p:nvPr/>
        </p:nvSpPr>
        <p:spPr>
          <a:xfrm rot="0">
            <a:off x="1028700" y="4577993"/>
            <a:ext cx="7564882" cy="2212608"/>
          </a:xfrm>
          <a:prstGeom prst="rect">
            <a:avLst/>
          </a:prstGeom>
        </p:spPr>
        <p:txBody>
          <a:bodyPr anchor="t" rtlCol="false" tIns="0" lIns="0" bIns="0" rIns="0">
            <a:spAutoFit/>
          </a:bodyPr>
          <a:lstStyle/>
          <a:p>
            <a:pPr algn="l">
              <a:lnSpc>
                <a:spcPts val="8360"/>
              </a:lnSpc>
            </a:pPr>
            <a:r>
              <a:rPr lang="en-US" sz="8360" b="true">
                <a:solidFill>
                  <a:srgbClr val="FFFFFF"/>
                </a:solidFill>
                <a:latin typeface="Helvetica Bold"/>
                <a:ea typeface="Helvetica Bold"/>
                <a:cs typeface="Helvetica Bold"/>
                <a:sym typeface="Helvetica Bold"/>
              </a:rPr>
              <a:t>Thankyou for listening</a:t>
            </a:r>
          </a:p>
        </p:txBody>
      </p:sp>
      <p:grpSp>
        <p:nvGrpSpPr>
          <p:cNvPr name="Group 6" id="6"/>
          <p:cNvGrpSpPr/>
          <p:nvPr/>
        </p:nvGrpSpPr>
        <p:grpSpPr>
          <a:xfrm rot="0">
            <a:off x="16324092" y="8571577"/>
            <a:ext cx="1216934" cy="1195825"/>
            <a:chOff x="0" y="0"/>
            <a:chExt cx="1622578" cy="1594433"/>
          </a:xfrm>
        </p:grpSpPr>
        <p:grpSp>
          <p:nvGrpSpPr>
            <p:cNvPr name="Group 7" id="7"/>
            <p:cNvGrpSpPr/>
            <p:nvPr/>
          </p:nvGrpSpPr>
          <p:grpSpPr>
            <a:xfrm rot="0">
              <a:off x="0" y="0"/>
              <a:ext cx="1622578" cy="1594433"/>
              <a:chOff x="0" y="0"/>
              <a:chExt cx="786813" cy="773165"/>
            </a:xfrm>
          </p:grpSpPr>
          <p:sp>
            <p:nvSpPr>
              <p:cNvPr name="Freeform 8" id="8"/>
              <p:cNvSpPr/>
              <p:nvPr/>
            </p:nvSpPr>
            <p:spPr>
              <a:xfrm flipH="false" flipV="false" rot="0">
                <a:off x="0" y="0"/>
                <a:ext cx="786813" cy="773165"/>
              </a:xfrm>
              <a:custGeom>
                <a:avLst/>
                <a:gdLst/>
                <a:ahLst/>
                <a:cxnLst/>
                <a:rect r="r" b="b" t="t" l="l"/>
                <a:pathLst>
                  <a:path h="773165" w="786813">
                    <a:moveTo>
                      <a:pt x="393406" y="0"/>
                    </a:moveTo>
                    <a:cubicBezTo>
                      <a:pt x="176134" y="0"/>
                      <a:pt x="0" y="173079"/>
                      <a:pt x="0" y="386582"/>
                    </a:cubicBezTo>
                    <a:cubicBezTo>
                      <a:pt x="0" y="600086"/>
                      <a:pt x="176134" y="773165"/>
                      <a:pt x="393406" y="773165"/>
                    </a:cubicBezTo>
                    <a:cubicBezTo>
                      <a:pt x="610679" y="773165"/>
                      <a:pt x="786813" y="600086"/>
                      <a:pt x="786813" y="386582"/>
                    </a:cubicBezTo>
                    <a:cubicBezTo>
                      <a:pt x="786813" y="173079"/>
                      <a:pt x="610679" y="0"/>
                      <a:pt x="393406" y="0"/>
                    </a:cubicBezTo>
                    <a:close/>
                  </a:path>
                </a:pathLst>
              </a:custGeom>
              <a:solidFill>
                <a:srgbClr val="877794"/>
              </a:solidFill>
            </p:spPr>
          </p:sp>
          <p:sp>
            <p:nvSpPr>
              <p:cNvPr name="TextBox 9" id="9"/>
              <p:cNvSpPr txBox="true"/>
              <p:nvPr/>
            </p:nvSpPr>
            <p:spPr>
              <a:xfrm>
                <a:off x="73764" y="24859"/>
                <a:ext cx="639285" cy="675821"/>
              </a:xfrm>
              <a:prstGeom prst="rect">
                <a:avLst/>
              </a:prstGeom>
            </p:spPr>
            <p:txBody>
              <a:bodyPr anchor="ctr" rtlCol="false" tIns="50800" lIns="50800" bIns="50800" rIns="50800"/>
              <a:lstStyle/>
              <a:p>
                <a:pPr algn="ctr">
                  <a:lnSpc>
                    <a:spcPts val="2554"/>
                  </a:lnSpc>
                </a:pPr>
              </a:p>
            </p:txBody>
          </p:sp>
        </p:grpSp>
        <p:sp>
          <p:nvSpPr>
            <p:cNvPr name="TextBox 10" id="10"/>
            <p:cNvSpPr txBox="true"/>
            <p:nvPr/>
          </p:nvSpPr>
          <p:spPr>
            <a:xfrm rot="0">
              <a:off x="356621" y="680018"/>
              <a:ext cx="909336" cy="215347"/>
            </a:xfrm>
            <a:prstGeom prst="rect">
              <a:avLst/>
            </a:prstGeom>
          </p:spPr>
          <p:txBody>
            <a:bodyPr anchor="t" rtlCol="false" tIns="0" lIns="0" bIns="0" rIns="0">
              <a:spAutoFit/>
            </a:bodyPr>
            <a:lstStyle/>
            <a:p>
              <a:pPr algn="ctr">
                <a:lnSpc>
                  <a:spcPts val="1359"/>
                </a:lnSpc>
                <a:spcBef>
                  <a:spcPct val="0"/>
                </a:spcBef>
              </a:pPr>
              <a:r>
                <a:rPr lang="en-US" b="true" sz="971">
                  <a:solidFill>
                    <a:srgbClr val="FFFFFF"/>
                  </a:solidFill>
                  <a:latin typeface="OpenDyslexic Bold"/>
                  <a:ea typeface="OpenDyslexic Bold"/>
                  <a:cs typeface="OpenDyslexic Bold"/>
                  <a:sym typeface="OpenDyslexic Bold"/>
                </a:rPr>
                <a:t>AbleOTUK</a:t>
              </a:r>
            </a:p>
          </p:txBody>
        </p:sp>
        <p:sp>
          <p:nvSpPr>
            <p:cNvPr name="TextBox 11" id="11"/>
            <p:cNvSpPr txBox="true"/>
            <p:nvPr/>
          </p:nvSpPr>
          <p:spPr>
            <a:xfrm rot="0">
              <a:off x="151208" y="115157"/>
              <a:ext cx="1320162" cy="558678"/>
            </a:xfrm>
            <a:prstGeom prst="rect">
              <a:avLst/>
            </a:prstGeom>
          </p:spPr>
          <p:txBody>
            <a:bodyPr anchor="t" rtlCol="false" tIns="0" lIns="0" bIns="0" rIns="0">
              <a:spAutoFit/>
            </a:bodyPr>
            <a:lstStyle/>
            <a:p>
              <a:pPr algn="ctr">
                <a:lnSpc>
                  <a:spcPts val="990"/>
                </a:lnSpc>
                <a:spcBef>
                  <a:spcPct val="0"/>
                </a:spcBef>
              </a:pPr>
              <a:r>
                <a:rPr lang="en-US" b="true" sz="707" spc="219">
                  <a:solidFill>
                    <a:srgbClr val="FFFFFF"/>
                  </a:solidFill>
                  <a:latin typeface="Open Sans Medium"/>
                  <a:ea typeface="Open Sans Medium"/>
                  <a:cs typeface="Open Sans Medium"/>
                  <a:sym typeface="Open Sans Medium"/>
                </a:rPr>
                <a:t>LIVED EXPERIENCE</a:t>
              </a:r>
            </a:p>
          </p:txBody>
        </p:sp>
        <p:sp>
          <p:nvSpPr>
            <p:cNvPr name="TextBox 12" id="12"/>
            <p:cNvSpPr txBox="true"/>
            <p:nvPr/>
          </p:nvSpPr>
          <p:spPr>
            <a:xfrm rot="0">
              <a:off x="143486" y="887922"/>
              <a:ext cx="1335607" cy="583096"/>
            </a:xfrm>
            <a:prstGeom prst="rect">
              <a:avLst/>
            </a:prstGeom>
          </p:spPr>
          <p:txBody>
            <a:bodyPr anchor="t" rtlCol="false" tIns="0" lIns="0" bIns="0" rIns="0">
              <a:spAutoFit/>
            </a:bodyPr>
            <a:lstStyle/>
            <a:p>
              <a:pPr algn="ctr">
                <a:lnSpc>
                  <a:spcPts val="990"/>
                </a:lnSpc>
                <a:spcBef>
                  <a:spcPct val="0"/>
                </a:spcBef>
              </a:pPr>
              <a:r>
                <a:rPr lang="en-US" b="true" sz="707" spc="219">
                  <a:solidFill>
                    <a:srgbClr val="FFFFFF"/>
                  </a:solidFill>
                  <a:latin typeface="Open Sans Medium"/>
                  <a:ea typeface="Open Sans Medium"/>
                  <a:cs typeface="Open Sans Medium"/>
                  <a:sym typeface="Open Sans Medium"/>
                </a:rPr>
                <a:t>ASSET &amp; STRENGTH</a:t>
              </a:r>
            </a:p>
          </p:txBody>
        </p:sp>
      </p:gr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707812" y="705104"/>
            <a:ext cx="4254662" cy="1008860"/>
          </a:xfrm>
          <a:prstGeom prst="rect">
            <a:avLst/>
          </a:prstGeom>
        </p:spPr>
        <p:txBody>
          <a:bodyPr anchor="t" rtlCol="false" tIns="0" lIns="0" bIns="0" rIns="0">
            <a:spAutoFit/>
          </a:bodyPr>
          <a:lstStyle/>
          <a:p>
            <a:pPr algn="l">
              <a:lnSpc>
                <a:spcPts val="7918"/>
              </a:lnSpc>
              <a:spcBef>
                <a:spcPct val="0"/>
              </a:spcBef>
            </a:pPr>
            <a:r>
              <a:rPr lang="en-US" b="true" sz="5656">
                <a:solidFill>
                  <a:srgbClr val="71619D"/>
                </a:solidFill>
                <a:latin typeface="Helvetica Bold"/>
                <a:ea typeface="Helvetica Bold"/>
                <a:cs typeface="Helvetica Bold"/>
                <a:sym typeface="Helvetica Bold"/>
              </a:rPr>
              <a:t>References:</a:t>
            </a:r>
          </a:p>
        </p:txBody>
      </p:sp>
      <p:sp>
        <p:nvSpPr>
          <p:cNvPr name="TextBox 3" id="3"/>
          <p:cNvSpPr txBox="true"/>
          <p:nvPr/>
        </p:nvSpPr>
        <p:spPr>
          <a:xfrm rot="0">
            <a:off x="1707812" y="1967387"/>
            <a:ext cx="6987518" cy="7290913"/>
          </a:xfrm>
          <a:prstGeom prst="rect">
            <a:avLst/>
          </a:prstGeom>
        </p:spPr>
        <p:txBody>
          <a:bodyPr anchor="t" rtlCol="false" tIns="0" lIns="0" bIns="0" rIns="0">
            <a:spAutoFit/>
          </a:bodyPr>
          <a:lstStyle/>
          <a:p>
            <a:pPr algn="l">
              <a:lnSpc>
                <a:spcPts val="3438"/>
              </a:lnSpc>
            </a:pPr>
            <a:r>
              <a:rPr lang="en-US" sz="2456">
                <a:solidFill>
                  <a:srgbClr val="000000"/>
                </a:solidFill>
                <a:latin typeface="Helvetica"/>
                <a:ea typeface="Helvetica"/>
                <a:cs typeface="Helvetica"/>
                <a:sym typeface="Helvetica"/>
              </a:rPr>
              <a:t>ACAS. (2022). Reasonable Adjustments | Acas.</a:t>
            </a:r>
          </a:p>
          <a:p>
            <a:pPr algn="l">
              <a:lnSpc>
                <a:spcPts val="3438"/>
              </a:lnSpc>
            </a:pPr>
            <a:r>
              <a:rPr lang="en-US" sz="2456" u="sng">
                <a:solidFill>
                  <a:srgbClr val="614989"/>
                </a:solidFill>
                <a:latin typeface="Helvetica"/>
                <a:ea typeface="Helvetica"/>
                <a:cs typeface="Helvetica"/>
                <a:sym typeface="Helvetica"/>
                <a:hlinkClick r:id="rId2" tooltip="https://www.acas.org.uk/reasonable-adjustments"/>
              </a:rPr>
              <a:t>https://www.acas.org.uk/reasonable-adjustments</a:t>
            </a:r>
          </a:p>
          <a:p>
            <a:pPr algn="l">
              <a:lnSpc>
                <a:spcPts val="3438"/>
              </a:lnSpc>
            </a:pPr>
          </a:p>
          <a:p>
            <a:pPr algn="l">
              <a:lnSpc>
                <a:spcPts val="3438"/>
              </a:lnSpc>
            </a:pPr>
            <a:r>
              <a:rPr lang="en-US" sz="2456">
                <a:solidFill>
                  <a:srgbClr val="000000"/>
                </a:solidFill>
                <a:latin typeface="Helvetica"/>
                <a:ea typeface="Helvetica"/>
                <a:cs typeface="Helvetica"/>
                <a:sym typeface="Helvetica"/>
              </a:rPr>
              <a:t>Acas. (2022). Asking for reasonable adjustments: Reasonable adjustments - Acas.  </a:t>
            </a:r>
            <a:r>
              <a:rPr lang="en-US" sz="2456" u="sng">
                <a:solidFill>
                  <a:srgbClr val="614989"/>
                </a:solidFill>
                <a:latin typeface="Helvetica"/>
                <a:ea typeface="Helvetica"/>
                <a:cs typeface="Helvetica"/>
                <a:sym typeface="Helvetica"/>
              </a:rPr>
              <a:t>https://www.acas.org.uk/reasonable-adjustments/asking-for-reasonable-adjustments</a:t>
            </a:r>
          </a:p>
          <a:p>
            <a:pPr algn="l">
              <a:lnSpc>
                <a:spcPts val="3438"/>
              </a:lnSpc>
            </a:pPr>
          </a:p>
          <a:p>
            <a:pPr algn="l">
              <a:lnSpc>
                <a:spcPts val="3438"/>
              </a:lnSpc>
            </a:pPr>
            <a:r>
              <a:rPr lang="en-US" sz="2456">
                <a:solidFill>
                  <a:srgbClr val="000000"/>
                </a:solidFill>
                <a:latin typeface="Helvetica"/>
                <a:ea typeface="Helvetica"/>
                <a:cs typeface="Helvetica"/>
                <a:sym typeface="Helvetica"/>
              </a:rPr>
              <a:t>Department for Education. (2014)</a:t>
            </a:r>
            <a:r>
              <a:rPr lang="en-US" sz="2456">
                <a:solidFill>
                  <a:srgbClr val="524873"/>
                </a:solidFill>
                <a:latin typeface="Helvetica"/>
                <a:ea typeface="Helvetica"/>
                <a:cs typeface="Helvetica"/>
                <a:sym typeface="Helvetica"/>
              </a:rPr>
              <a:t>. The Equality Act 2010 and Schools Departmental Advice for School leaders, School staff, Governing Bodies and Local Authorities.</a:t>
            </a:r>
          </a:p>
          <a:p>
            <a:pPr algn="l">
              <a:lnSpc>
                <a:spcPts val="3438"/>
              </a:lnSpc>
            </a:pPr>
          </a:p>
          <a:p>
            <a:pPr algn="l">
              <a:lnSpc>
                <a:spcPts val="3438"/>
              </a:lnSpc>
            </a:pPr>
            <a:r>
              <a:rPr lang="en-US" sz="2456">
                <a:solidFill>
                  <a:srgbClr val="000000"/>
                </a:solidFill>
                <a:latin typeface="Helvetica"/>
                <a:ea typeface="Helvetica"/>
                <a:cs typeface="Helvetica"/>
                <a:sym typeface="Helvetica"/>
              </a:rPr>
              <a:t>disAbility Law Center of Virginia. (2023). Microaggressions – What Are They and How Do They Cause Harm?</a:t>
            </a:r>
          </a:p>
          <a:p>
            <a:pPr algn="l">
              <a:lnSpc>
                <a:spcPts val="3438"/>
              </a:lnSpc>
              <a:spcBef>
                <a:spcPct val="0"/>
              </a:spcBef>
            </a:pPr>
            <a:r>
              <a:rPr lang="en-US" sz="2456" u="sng">
                <a:solidFill>
                  <a:srgbClr val="71619D"/>
                </a:solidFill>
                <a:latin typeface="Helvetica"/>
                <a:ea typeface="Helvetica"/>
                <a:cs typeface="Helvetica"/>
                <a:sym typeface="Helvetica"/>
              </a:rPr>
              <a:t>https://www.dlcv.org/microaggressions</a:t>
            </a:r>
          </a:p>
        </p:txBody>
      </p:sp>
      <p:sp>
        <p:nvSpPr>
          <p:cNvPr name="TextBox 4" id="4"/>
          <p:cNvSpPr txBox="true"/>
          <p:nvPr/>
        </p:nvSpPr>
        <p:spPr>
          <a:xfrm rot="0">
            <a:off x="10106739" y="1967387"/>
            <a:ext cx="6473450" cy="5147788"/>
          </a:xfrm>
          <a:prstGeom prst="rect">
            <a:avLst/>
          </a:prstGeom>
        </p:spPr>
        <p:txBody>
          <a:bodyPr anchor="t" rtlCol="false" tIns="0" lIns="0" bIns="0" rIns="0">
            <a:spAutoFit/>
          </a:bodyPr>
          <a:lstStyle/>
          <a:p>
            <a:pPr algn="l">
              <a:lnSpc>
                <a:spcPts val="3438"/>
              </a:lnSpc>
            </a:pPr>
            <a:r>
              <a:rPr lang="en-US" sz="2456">
                <a:solidFill>
                  <a:srgbClr val="000000"/>
                </a:solidFill>
                <a:latin typeface="Helvetica"/>
                <a:ea typeface="Helvetica"/>
                <a:cs typeface="Helvetica"/>
                <a:sym typeface="Helvetica"/>
              </a:rPr>
              <a:t>GOV.UK. (2012). Disability rights. GOV.UK. </a:t>
            </a:r>
            <a:r>
              <a:rPr lang="en-US" sz="2456" u="sng">
                <a:solidFill>
                  <a:srgbClr val="524873"/>
                </a:solidFill>
                <a:latin typeface="Helvetica"/>
                <a:ea typeface="Helvetica"/>
                <a:cs typeface="Helvetica"/>
                <a:sym typeface="Helvetica"/>
                <a:hlinkClick r:id="rId3" tooltip="https://www.gov.uk/rights-disabled-person/employment"/>
              </a:rPr>
              <a:t>https://www.gov.uk/rights-disabled-person/employment</a:t>
            </a:r>
          </a:p>
          <a:p>
            <a:pPr algn="l">
              <a:lnSpc>
                <a:spcPts val="3438"/>
              </a:lnSpc>
            </a:pPr>
          </a:p>
          <a:p>
            <a:pPr algn="l">
              <a:lnSpc>
                <a:spcPts val="3438"/>
              </a:lnSpc>
            </a:pPr>
            <a:r>
              <a:rPr lang="en-US" sz="2456">
                <a:solidFill>
                  <a:srgbClr val="000000"/>
                </a:solidFill>
                <a:latin typeface="Helvetica"/>
                <a:ea typeface="Helvetica"/>
                <a:cs typeface="Helvetica"/>
                <a:sym typeface="Helvetica"/>
              </a:rPr>
              <a:t>Scope. (2026). Reasonable adjustments at work .</a:t>
            </a:r>
            <a:r>
              <a:rPr lang="en-US" sz="2456" u="sng">
                <a:solidFill>
                  <a:srgbClr val="000000"/>
                </a:solidFill>
                <a:latin typeface="Helvetica"/>
                <a:ea typeface="Helvetica"/>
                <a:cs typeface="Helvetica"/>
                <a:sym typeface="Helvetica"/>
              </a:rPr>
              <a:t> </a:t>
            </a:r>
            <a:r>
              <a:rPr lang="en-US" sz="2456" u="sng">
                <a:solidFill>
                  <a:srgbClr val="524873"/>
                </a:solidFill>
                <a:latin typeface="Helvetica"/>
                <a:ea typeface="Helvetica"/>
                <a:cs typeface="Helvetica"/>
                <a:sym typeface="Helvetica"/>
              </a:rPr>
              <a:t>https://www.scope.org.uk/advice-and-support/reasonable-adjustments-at-work</a:t>
            </a:r>
          </a:p>
          <a:p>
            <a:pPr algn="l">
              <a:lnSpc>
                <a:spcPts val="3438"/>
              </a:lnSpc>
            </a:pPr>
          </a:p>
          <a:p>
            <a:pPr algn="l">
              <a:lnSpc>
                <a:spcPts val="3438"/>
              </a:lnSpc>
            </a:pPr>
            <a:r>
              <a:rPr lang="en-US" sz="2456">
                <a:solidFill>
                  <a:srgbClr val="000000"/>
                </a:solidFill>
                <a:latin typeface="Helvetica"/>
                <a:ea typeface="Helvetica"/>
                <a:cs typeface="Helvetica"/>
                <a:sym typeface="Helvetica"/>
              </a:rPr>
              <a:t>UK Government. (2010). Definition of Disability under the Equality Act 2010. Gov.uk. </a:t>
            </a:r>
          </a:p>
          <a:p>
            <a:pPr algn="l">
              <a:lnSpc>
                <a:spcPts val="3438"/>
              </a:lnSpc>
              <a:spcBef>
                <a:spcPct val="0"/>
              </a:spcBef>
            </a:pPr>
            <a:r>
              <a:rPr lang="en-US" sz="2456" u="sng">
                <a:solidFill>
                  <a:srgbClr val="524873"/>
                </a:solidFill>
                <a:latin typeface="Helvetica"/>
                <a:ea typeface="Helvetica"/>
                <a:cs typeface="Helvetica"/>
                <a:sym typeface="Helvetica"/>
                <a:hlinkClick r:id="rId4" tooltip="https://www.gov.uk/definition-of-disability-under-equality-act-2010"/>
              </a:rPr>
              <a:t>https://www.gov.uk/definition-of-disability-under-equality-act-2010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DAHLWEpe4Dc</dc:identifier>
  <dcterms:modified xsi:type="dcterms:W3CDTF">2011-08-01T06:04:30Z</dcterms:modified>
  <cp:revision>1</cp:revision>
  <dc:title>ABLEOT Presentation </dc:title>
</cp:coreProperties>
</file>