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33.xml"/>
  <Override ContentType="application/vnd.openxmlformats-officedocument.presentationml.notesSlide+xml" PartName="/ppt/notesSlides/notesSlide41.xml"/>
  <Override ContentType="application/vnd.openxmlformats-officedocument.presentationml.notesSlide+xml" PartName="/ppt/notesSlides/notesSlide15.xml"/>
  <Override ContentType="application/vnd.openxmlformats-officedocument.presentationml.notesSlide+xml" PartName="/ppt/notesSlides/notesSlide24.xml"/>
  <Override ContentType="application/vnd.openxmlformats-officedocument.presentationml.notesSlide+xml" PartName="/ppt/notesSlides/notesSlide50.xml"/>
  <Override ContentType="application/vnd.openxmlformats-officedocument.presentationml.notesSlide+xml" PartName="/ppt/notesSlides/notesSlide17.xml"/>
  <Override ContentType="application/vnd.openxmlformats-officedocument.presentationml.notesSlide+xml" PartName="/ppt/notesSlides/notesSlide42.xml"/>
  <Override ContentType="application/vnd.openxmlformats-officedocument.presentationml.notesSlide+xml" PartName="/ppt/notesSlides/notesSlide16.xml"/>
  <Override ContentType="application/vnd.openxmlformats-officedocument.presentationml.notesSlide+xml" PartName="/ppt/notesSlides/notesSlide34.xml"/>
  <Override ContentType="application/vnd.openxmlformats-officedocument.presentationml.notesSlide+xml" PartName="/ppt/notesSlides/notesSlide51.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43.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6.xml"/>
  <Override ContentType="application/vnd.openxmlformats-officedocument.presentationml.notesSlide+xml" PartName="/ppt/notesSlides/notesSlide39.xml"/>
  <Override ContentType="application/vnd.openxmlformats-officedocument.presentationml.notesSlide+xml" PartName="/ppt/notesSlides/notesSlide31.xml"/>
  <Override ContentType="application/vnd.openxmlformats-officedocument.presentationml.notesSlide+xml" PartName="/ppt/notesSlides/notesSlide44.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37.xml"/>
  <Override ContentType="application/vnd.openxmlformats-officedocument.presentationml.notesSlide+xml" PartName="/ppt/notesSlides/notesSlide29.xml"/>
  <Override ContentType="application/vnd.openxmlformats-officedocument.presentationml.notesSlide+xml" PartName="/ppt/notesSlides/notesSlide54.xml"/>
  <Override ContentType="application/vnd.openxmlformats-officedocument.presentationml.notesSlide+xml" PartName="/ppt/notesSlides/notesSlide45.xml"/>
  <Override ContentType="application/vnd.openxmlformats-officedocument.presentationml.notesSlide+xml" PartName="/ppt/notesSlides/notesSlide46.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11.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47.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8.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48.xml"/>
  <Override ContentType="application/vnd.openxmlformats-officedocument.presentationml.notesSlide+xml" PartName="/ppt/notesSlides/notesSlide22.xml"/>
  <Override ContentType="application/vnd.openxmlformats-officedocument.presentationml.notesSlide+xml" PartName="/ppt/notesSlides/notesSlide52.xml"/>
  <Override ContentType="application/vnd.openxmlformats-officedocument.presentationml.notesSlide+xml" PartName="/ppt/notesSlides/notesSlide7.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36.xml"/>
  <Override ContentType="application/vnd.openxmlformats-officedocument.presentationml.notesSlide+xml" PartName="/ppt/notesSlides/notesSlide49.xml"/>
  <Override ContentType="application/vnd.openxmlformats-officedocument.presentationml.notesSlide+xml" PartName="/ppt/notesSlides/notesSlide19.xml"/>
  <Override ContentType="application/vnd.openxmlformats-officedocument.presentationml.notesSlide+xml" PartName="/ppt/notesSlides/notesSlide53.xml"/>
  <Override ContentType="application/vnd.openxmlformats-officedocument.presentationml.notesSlide+xml" PartName="/ppt/notesSlides/notesSlide40.xml"/>
  <Override ContentType="application/vnd.openxmlformats-officedocument.presentationml.notesSlide+xml" PartName="/ppt/notesSlides/notesSlide23.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43.xml"/>
  <Override ContentType="application/vnd.openxmlformats-officedocument.presentationml.slide+xml" PartName="/ppt/slides/slide35.xml"/>
  <Override ContentType="application/vnd.openxmlformats-officedocument.presentationml.slide+xml" PartName="/ppt/slides/slide5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5.xml"/>
  <Override ContentType="application/vnd.openxmlformats-officedocument.presentationml.slide+xml" PartName="/ppt/slides/slide17.xml"/>
  <Override ContentType="application/vnd.openxmlformats-officedocument.presentationml.slide+xml" PartName="/ppt/slides/slide42.xml"/>
  <Override ContentType="application/vnd.openxmlformats-officedocument.presentationml.slide+xml" PartName="/ppt/slides/slide25.xml"/>
  <Override ContentType="application/vnd.openxmlformats-officedocument.presentationml.slide+xml" PartName="/ppt/slides/slide50.xml"/>
  <Override ContentType="application/vnd.openxmlformats-officedocument.presentationml.slide+xml" PartName="/ppt/slides/slide34.xml"/>
  <Override ContentType="application/vnd.openxmlformats-officedocument.presentationml.slide+xml" PartName="/ppt/slides/slide33.xml"/>
  <Override ContentType="application/vnd.openxmlformats-officedocument.presentationml.slide+xml" PartName="/ppt/slides/slide51.xml"/>
  <Override ContentType="application/vnd.openxmlformats-officedocument.presentationml.slide+xml" PartName="/ppt/slides/slide16.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7.xml"/>
  <Override ContentType="application/vnd.openxmlformats-officedocument.presentationml.slide+xml" PartName="/ppt/slides/slide41.xml"/>
  <Override ContentType="application/vnd.openxmlformats-officedocument.presentationml.slide+xml" PartName="/ppt/slides/slide7.xml"/>
  <Override ContentType="application/vnd.openxmlformats-officedocument.presentationml.slide+xml" PartName="/ppt/slides/slide54.xml"/>
  <Override ContentType="application/vnd.openxmlformats-officedocument.presentationml.slide+xml" PartName="/ppt/slides/slide36.xml"/>
  <Override ContentType="application/vnd.openxmlformats-officedocument.presentationml.slide+xml" PartName="/ppt/slides/slide23.xml"/>
  <Override ContentType="application/vnd.openxmlformats-officedocument.presentationml.slide+xml" PartName="/ppt/slides/slide49.xml"/>
  <Override ContentType="application/vnd.openxmlformats-officedocument.presentationml.slide+xml" PartName="/ppt/slides/slide10.xml"/>
  <Override ContentType="application/vnd.openxmlformats-officedocument.presentationml.slide+xml" PartName="/ppt/slides/slide6.xml"/>
  <Override ContentType="application/vnd.openxmlformats-officedocument.presentationml.slide+xml" PartName="/ppt/slides/slide53.xml"/>
  <Override ContentType="application/vnd.openxmlformats-officedocument.presentationml.slide+xml" PartName="/ppt/slides/slide40.xml"/>
  <Override ContentType="application/vnd.openxmlformats-officedocument.presentationml.slide+xml" PartName="/ppt/slides/slide4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9.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12.xml"/>
  <Override ContentType="application/vnd.openxmlformats-officedocument.presentationml.slide+xml" PartName="/ppt/slides/slide47.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8.xml"/>
  <Override ContentType="application/vnd.openxmlformats-officedocument.presentationml.slide+xml" PartName="/ppt/slides/slide4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32.xml"/>
  <Override ContentType="application/vnd.openxmlformats-officedocument.presentationml.slide+xml" PartName="/ppt/slides/slide1.xml"/>
  <Override ContentType="application/vnd.openxmlformats-officedocument.presentationml.slide+xml" PartName="/ppt/slides/slide45.xml"/>
  <Override ContentType="application/vnd.openxmlformats-officedocument.presentationml.slide+xml" PartName="/ppt/slides/slide28.xml"/>
  <Override ContentType="application/vnd.openxmlformats-officedocument.presentationml.slide+xml" PartName="/ppt/slides/slide15.xml"/>
  <Override ContentType="application/vnd.openxmlformats-officedocument.presentationml.slide+xml" PartName="/ppt/slides/slide31.xml"/>
  <Override ContentType="application/vnd.openxmlformats-officedocument.presentationml.slide+xml" PartName="/ppt/slides/slide27.xml"/>
  <Override ContentType="application/vnd.openxmlformats-officedocument.presentationml.slide+xml" PartName="/ppt/slides/slide2.xml"/>
  <Override ContentType="application/vnd.openxmlformats-officedocument.presentationml.slide+xml" PartName="/ppt/slides/slide44.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59"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 id="282" r:id="rId32"/>
    <p:sldId id="283" r:id="rId33"/>
    <p:sldId id="284" r:id="rId34"/>
    <p:sldId id="285" r:id="rId35"/>
    <p:sldId id="286" r:id="rId36"/>
    <p:sldId id="287" r:id="rId37"/>
    <p:sldId id="288" r:id="rId38"/>
    <p:sldId id="289" r:id="rId39"/>
    <p:sldId id="290" r:id="rId40"/>
    <p:sldId id="291" r:id="rId41"/>
    <p:sldId id="292" r:id="rId42"/>
    <p:sldId id="293" r:id="rId43"/>
    <p:sldId id="294" r:id="rId44"/>
    <p:sldId id="295" r:id="rId45"/>
    <p:sldId id="296" r:id="rId46"/>
    <p:sldId id="297" r:id="rId47"/>
    <p:sldId id="298" r:id="rId48"/>
    <p:sldId id="299" r:id="rId49"/>
    <p:sldId id="300" r:id="rId50"/>
    <p:sldId id="301" r:id="rId51"/>
    <p:sldId id="302" r:id="rId52"/>
    <p:sldId id="303" r:id="rId53"/>
    <p:sldId id="304" r:id="rId54"/>
    <p:sldId id="305" r:id="rId55"/>
    <p:sldId id="306" r:id="rId56"/>
    <p:sldId id="307" r:id="rId57"/>
    <p:sldId id="308" r:id="rId58"/>
    <p:sldId id="309" r:id="rId59"/>
  </p:sldIdLst>
  <p:sldSz cy="5143500" cx="9144000"/>
  <p:notesSz cx="6858000" cy="9144000"/>
  <p:embeddedFontLst>
    <p:embeddedFont>
      <p:font typeface="Roboto Serif"/>
      <p:regular r:id="rId60"/>
      <p:bold r:id="rId61"/>
      <p:italic r:id="rId62"/>
      <p:boldItalic r:id="rId63"/>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slide" Target="slides/slide35.xml"/><Relationship Id="rId42" Type="http://schemas.openxmlformats.org/officeDocument/2006/relationships/slide" Target="slides/slide37.xml"/><Relationship Id="rId41" Type="http://schemas.openxmlformats.org/officeDocument/2006/relationships/slide" Target="slides/slide36.xml"/><Relationship Id="rId44" Type="http://schemas.openxmlformats.org/officeDocument/2006/relationships/slide" Target="slides/slide39.xml"/><Relationship Id="rId43" Type="http://schemas.openxmlformats.org/officeDocument/2006/relationships/slide" Target="slides/slide38.xml"/><Relationship Id="rId46" Type="http://schemas.openxmlformats.org/officeDocument/2006/relationships/slide" Target="slides/slide41.xml"/><Relationship Id="rId45" Type="http://schemas.openxmlformats.org/officeDocument/2006/relationships/slide" Target="slides/slide40.xml"/><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48" Type="http://schemas.openxmlformats.org/officeDocument/2006/relationships/slide" Target="slides/slide43.xml"/><Relationship Id="rId47" Type="http://schemas.openxmlformats.org/officeDocument/2006/relationships/slide" Target="slides/slide42.xml"/><Relationship Id="rId49" Type="http://schemas.openxmlformats.org/officeDocument/2006/relationships/slide" Target="slides/slide44.xml"/><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slide" Target="slides/slide26.xml"/><Relationship Id="rId30" Type="http://schemas.openxmlformats.org/officeDocument/2006/relationships/slide" Target="slides/slide25.xml"/><Relationship Id="rId33" Type="http://schemas.openxmlformats.org/officeDocument/2006/relationships/slide" Target="slides/slide28.xml"/><Relationship Id="rId32" Type="http://schemas.openxmlformats.org/officeDocument/2006/relationships/slide" Target="slides/slide27.xml"/><Relationship Id="rId35" Type="http://schemas.openxmlformats.org/officeDocument/2006/relationships/slide" Target="slides/slide30.xml"/><Relationship Id="rId34" Type="http://schemas.openxmlformats.org/officeDocument/2006/relationships/slide" Target="slides/slide29.xml"/><Relationship Id="rId37" Type="http://schemas.openxmlformats.org/officeDocument/2006/relationships/slide" Target="slides/slide32.xml"/><Relationship Id="rId36" Type="http://schemas.openxmlformats.org/officeDocument/2006/relationships/slide" Target="slides/slide31.xml"/><Relationship Id="rId39" Type="http://schemas.openxmlformats.org/officeDocument/2006/relationships/slide" Target="slides/slide34.xml"/><Relationship Id="rId38" Type="http://schemas.openxmlformats.org/officeDocument/2006/relationships/slide" Target="slides/slide33.xml"/><Relationship Id="rId62" Type="http://schemas.openxmlformats.org/officeDocument/2006/relationships/font" Target="fonts/RobotoSerif-italic.fntdata"/><Relationship Id="rId61" Type="http://schemas.openxmlformats.org/officeDocument/2006/relationships/font" Target="fonts/RobotoSerif-bold.fntdata"/><Relationship Id="rId20" Type="http://schemas.openxmlformats.org/officeDocument/2006/relationships/slide" Target="slides/slide15.xml"/><Relationship Id="rId63" Type="http://schemas.openxmlformats.org/officeDocument/2006/relationships/font" Target="fonts/RobotoSerif-boldItalic.fntdata"/><Relationship Id="rId22" Type="http://schemas.openxmlformats.org/officeDocument/2006/relationships/slide" Target="slides/slide17.xml"/><Relationship Id="rId21" Type="http://schemas.openxmlformats.org/officeDocument/2006/relationships/slide" Target="slides/slide16.xml"/><Relationship Id="rId24" Type="http://schemas.openxmlformats.org/officeDocument/2006/relationships/slide" Target="slides/slide19.xml"/><Relationship Id="rId23" Type="http://schemas.openxmlformats.org/officeDocument/2006/relationships/slide" Target="slides/slide18.xml"/><Relationship Id="rId60" Type="http://schemas.openxmlformats.org/officeDocument/2006/relationships/font" Target="fonts/RobotoSerif-regular.fntdata"/><Relationship Id="rId26" Type="http://schemas.openxmlformats.org/officeDocument/2006/relationships/slide" Target="slides/slide21.xml"/><Relationship Id="rId25" Type="http://schemas.openxmlformats.org/officeDocument/2006/relationships/slide" Target="slides/slide20.xml"/><Relationship Id="rId28" Type="http://schemas.openxmlformats.org/officeDocument/2006/relationships/slide" Target="slides/slide23.xml"/><Relationship Id="rId27" Type="http://schemas.openxmlformats.org/officeDocument/2006/relationships/slide" Target="slides/slide22.xml"/><Relationship Id="rId29" Type="http://schemas.openxmlformats.org/officeDocument/2006/relationships/slide" Target="slides/slide24.xml"/><Relationship Id="rId51" Type="http://schemas.openxmlformats.org/officeDocument/2006/relationships/slide" Target="slides/slide46.xml"/><Relationship Id="rId50" Type="http://schemas.openxmlformats.org/officeDocument/2006/relationships/slide" Target="slides/slide45.xml"/><Relationship Id="rId53" Type="http://schemas.openxmlformats.org/officeDocument/2006/relationships/slide" Target="slides/slide48.xml"/><Relationship Id="rId52" Type="http://schemas.openxmlformats.org/officeDocument/2006/relationships/slide" Target="slides/slide47.xml"/><Relationship Id="rId11" Type="http://schemas.openxmlformats.org/officeDocument/2006/relationships/slide" Target="slides/slide6.xml"/><Relationship Id="rId55" Type="http://schemas.openxmlformats.org/officeDocument/2006/relationships/slide" Target="slides/slide50.xml"/><Relationship Id="rId10" Type="http://schemas.openxmlformats.org/officeDocument/2006/relationships/slide" Target="slides/slide5.xml"/><Relationship Id="rId54" Type="http://schemas.openxmlformats.org/officeDocument/2006/relationships/slide" Target="slides/slide49.xml"/><Relationship Id="rId13" Type="http://schemas.openxmlformats.org/officeDocument/2006/relationships/slide" Target="slides/slide8.xml"/><Relationship Id="rId57" Type="http://schemas.openxmlformats.org/officeDocument/2006/relationships/slide" Target="slides/slide52.xml"/><Relationship Id="rId12" Type="http://schemas.openxmlformats.org/officeDocument/2006/relationships/slide" Target="slides/slide7.xml"/><Relationship Id="rId56" Type="http://schemas.openxmlformats.org/officeDocument/2006/relationships/slide" Target="slides/slide51.xml"/><Relationship Id="rId15" Type="http://schemas.openxmlformats.org/officeDocument/2006/relationships/slide" Target="slides/slide10.xml"/><Relationship Id="rId59" Type="http://schemas.openxmlformats.org/officeDocument/2006/relationships/slide" Target="slides/slide54.xml"/><Relationship Id="rId14" Type="http://schemas.openxmlformats.org/officeDocument/2006/relationships/slide" Target="slides/slide9.xml"/><Relationship Id="rId58" Type="http://schemas.openxmlformats.org/officeDocument/2006/relationships/slide" Target="slides/slide53.xml"/><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 name="Shape 50"/>
        <p:cNvGrpSpPr/>
        <p:nvPr/>
      </p:nvGrpSpPr>
      <p:grpSpPr>
        <a:xfrm>
          <a:off x="0" y="0"/>
          <a:ext cx="0" cy="0"/>
          <a:chOff x="0" y="0"/>
          <a:chExt cx="0" cy="0"/>
        </a:xfrm>
      </p:grpSpPr>
      <p:sp>
        <p:nvSpPr>
          <p:cNvPr id="51" name="Google Shape;51;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52" name="Google Shape;52;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4" name="Shape 124"/>
        <p:cNvGrpSpPr/>
        <p:nvPr/>
      </p:nvGrpSpPr>
      <p:grpSpPr>
        <a:xfrm>
          <a:off x="0" y="0"/>
          <a:ext cx="0" cy="0"/>
          <a:chOff x="0" y="0"/>
          <a:chExt cx="0" cy="0"/>
        </a:xfrm>
      </p:grpSpPr>
      <p:sp>
        <p:nvSpPr>
          <p:cNvPr id="125" name="Google Shape;125;g3f5cb3068fd_0_1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6" name="Google Shape;126;g3f5cb3068fd_0_1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1" name="Shape 131"/>
        <p:cNvGrpSpPr/>
        <p:nvPr/>
      </p:nvGrpSpPr>
      <p:grpSpPr>
        <a:xfrm>
          <a:off x="0" y="0"/>
          <a:ext cx="0" cy="0"/>
          <a:chOff x="0" y="0"/>
          <a:chExt cx="0" cy="0"/>
        </a:xfrm>
      </p:grpSpPr>
      <p:sp>
        <p:nvSpPr>
          <p:cNvPr id="132" name="Google Shape;132;g3f5cb3068fd_0_2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3" name="Google Shape;133;g3f5cb3068fd_0_2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8" name="Shape 138"/>
        <p:cNvGrpSpPr/>
        <p:nvPr/>
      </p:nvGrpSpPr>
      <p:grpSpPr>
        <a:xfrm>
          <a:off x="0" y="0"/>
          <a:ext cx="0" cy="0"/>
          <a:chOff x="0" y="0"/>
          <a:chExt cx="0" cy="0"/>
        </a:xfrm>
      </p:grpSpPr>
      <p:sp>
        <p:nvSpPr>
          <p:cNvPr id="139" name="Google Shape;139;g3f5cb3068fd_0_2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0" name="Google Shape;140;g3f5cb3068fd_0_2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5" name="Shape 145"/>
        <p:cNvGrpSpPr/>
        <p:nvPr/>
      </p:nvGrpSpPr>
      <p:grpSpPr>
        <a:xfrm>
          <a:off x="0" y="0"/>
          <a:ext cx="0" cy="0"/>
          <a:chOff x="0" y="0"/>
          <a:chExt cx="0" cy="0"/>
        </a:xfrm>
      </p:grpSpPr>
      <p:sp>
        <p:nvSpPr>
          <p:cNvPr id="146" name="Google Shape;146;g3f5cb3068fd_0_3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7" name="Google Shape;147;g3f5cb3068fd_0_3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2" name="Shape 152"/>
        <p:cNvGrpSpPr/>
        <p:nvPr/>
      </p:nvGrpSpPr>
      <p:grpSpPr>
        <a:xfrm>
          <a:off x="0" y="0"/>
          <a:ext cx="0" cy="0"/>
          <a:chOff x="0" y="0"/>
          <a:chExt cx="0" cy="0"/>
        </a:xfrm>
      </p:grpSpPr>
      <p:sp>
        <p:nvSpPr>
          <p:cNvPr id="153" name="Google Shape;153;g3f5cb3068fd_0_3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4" name="Google Shape;154;g3f5cb3068fd_0_3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9" name="Shape 159"/>
        <p:cNvGrpSpPr/>
        <p:nvPr/>
      </p:nvGrpSpPr>
      <p:grpSpPr>
        <a:xfrm>
          <a:off x="0" y="0"/>
          <a:ext cx="0" cy="0"/>
          <a:chOff x="0" y="0"/>
          <a:chExt cx="0" cy="0"/>
        </a:xfrm>
      </p:grpSpPr>
      <p:sp>
        <p:nvSpPr>
          <p:cNvPr id="160" name="Google Shape;160;g3f5cb3068fd_0_4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1" name="Google Shape;161;g3f5cb3068fd_0_4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6" name="Shape 166"/>
        <p:cNvGrpSpPr/>
        <p:nvPr/>
      </p:nvGrpSpPr>
      <p:grpSpPr>
        <a:xfrm>
          <a:off x="0" y="0"/>
          <a:ext cx="0" cy="0"/>
          <a:chOff x="0" y="0"/>
          <a:chExt cx="0" cy="0"/>
        </a:xfrm>
      </p:grpSpPr>
      <p:sp>
        <p:nvSpPr>
          <p:cNvPr id="167" name="Google Shape;167;g3f5cb3068fd_0_4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8" name="Google Shape;168;g3f5cb3068fd_0_4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3" name="Shape 173"/>
        <p:cNvGrpSpPr/>
        <p:nvPr/>
      </p:nvGrpSpPr>
      <p:grpSpPr>
        <a:xfrm>
          <a:off x="0" y="0"/>
          <a:ext cx="0" cy="0"/>
          <a:chOff x="0" y="0"/>
          <a:chExt cx="0" cy="0"/>
        </a:xfrm>
      </p:grpSpPr>
      <p:sp>
        <p:nvSpPr>
          <p:cNvPr id="174" name="Google Shape;174;g3f5cb3068fd_0_5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5" name="Google Shape;175;g3f5cb3068fd_0_5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0" name="Shape 180"/>
        <p:cNvGrpSpPr/>
        <p:nvPr/>
      </p:nvGrpSpPr>
      <p:grpSpPr>
        <a:xfrm>
          <a:off x="0" y="0"/>
          <a:ext cx="0" cy="0"/>
          <a:chOff x="0" y="0"/>
          <a:chExt cx="0" cy="0"/>
        </a:xfrm>
      </p:grpSpPr>
      <p:sp>
        <p:nvSpPr>
          <p:cNvPr id="181" name="Google Shape;181;g3f5cb3068fd_0_5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2" name="Google Shape;182;g3f5cb3068fd_0_5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7" name="Shape 187"/>
        <p:cNvGrpSpPr/>
        <p:nvPr/>
      </p:nvGrpSpPr>
      <p:grpSpPr>
        <a:xfrm>
          <a:off x="0" y="0"/>
          <a:ext cx="0" cy="0"/>
          <a:chOff x="0" y="0"/>
          <a:chExt cx="0" cy="0"/>
        </a:xfrm>
      </p:grpSpPr>
      <p:sp>
        <p:nvSpPr>
          <p:cNvPr id="188" name="Google Shape;188;g3f5cb3068fd_0_6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9" name="Google Shape;189;g3f5cb3068fd_0_6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 name="Shape 58"/>
        <p:cNvGrpSpPr/>
        <p:nvPr/>
      </p:nvGrpSpPr>
      <p:grpSpPr>
        <a:xfrm>
          <a:off x="0" y="0"/>
          <a:ext cx="0" cy="0"/>
          <a:chOff x="0" y="0"/>
          <a:chExt cx="0" cy="0"/>
        </a:xfrm>
      </p:grpSpPr>
      <p:sp>
        <p:nvSpPr>
          <p:cNvPr id="59" name="Google Shape;59;g3f591cc5147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0" name="Google Shape;60;g3f591cc5147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1400"/>
              </a:spcBef>
              <a:spcAft>
                <a:spcPts val="0"/>
              </a:spcAft>
              <a:buClr>
                <a:schemeClr val="dk1"/>
              </a:buClr>
              <a:buSzPts val="1100"/>
              <a:buFont typeface="Arial"/>
              <a:buNone/>
            </a:pPr>
            <a:r>
              <a:rPr b="1" lang="en" sz="1300">
                <a:solidFill>
                  <a:schemeClr val="dk1"/>
                </a:solidFill>
              </a:rPr>
              <a:t>Rachel </a:t>
            </a:r>
            <a:r>
              <a:rPr b="1" lang="en" sz="1300">
                <a:solidFill>
                  <a:schemeClr val="dk1"/>
                </a:solidFill>
              </a:rPr>
              <a:t> </a:t>
            </a:r>
            <a:endParaRPr b="1" sz="1300">
              <a:solidFill>
                <a:schemeClr val="dk1"/>
              </a:solidFill>
            </a:endParaRPr>
          </a:p>
          <a:p>
            <a:pPr indent="0" lvl="0" marL="0" rtl="0" algn="l">
              <a:lnSpc>
                <a:spcPct val="115000"/>
              </a:lnSpc>
              <a:spcBef>
                <a:spcPts val="1200"/>
              </a:spcBef>
              <a:spcAft>
                <a:spcPts val="0"/>
              </a:spcAft>
              <a:buClr>
                <a:schemeClr val="dk1"/>
              </a:buClr>
              <a:buSzPts val="1100"/>
              <a:buFont typeface="Arial"/>
              <a:buNone/>
            </a:pPr>
            <a:r>
              <a:rPr lang="en">
                <a:solidFill>
                  <a:schemeClr val="dk1"/>
                </a:solidFill>
              </a:rPr>
              <a:t>Good evening everyone, and welcome to our AbleOTUK 5th Birthday Celebration.</a:t>
            </a:r>
            <a:endParaRPr>
              <a:solidFill>
                <a:schemeClr val="dk1"/>
              </a:solidFill>
            </a:endParaRPr>
          </a:p>
          <a:p>
            <a:pPr indent="0" lvl="0" marL="0" rtl="0" algn="l">
              <a:lnSpc>
                <a:spcPct val="115000"/>
              </a:lnSpc>
              <a:spcBef>
                <a:spcPts val="1200"/>
              </a:spcBef>
              <a:spcAft>
                <a:spcPts val="0"/>
              </a:spcAft>
              <a:buNone/>
            </a:pPr>
            <a:r>
              <a:rPr lang="en">
                <a:solidFill>
                  <a:schemeClr val="dk1"/>
                </a:solidFill>
              </a:rPr>
              <a:t>It's wonderful to see so many of you joining us this evening. Whether you've been with AbleOTUK since we launched on 27th July 2021 or have only recently become part of our community, thank you for taking the time to celebrate with us.</a:t>
            </a:r>
            <a:endParaRPr>
              <a:solidFill>
                <a:schemeClr val="dk1"/>
              </a:solidFill>
            </a:endParaRPr>
          </a:p>
          <a:p>
            <a:pPr indent="0" lvl="0" marL="0" rtl="0" algn="l">
              <a:lnSpc>
                <a:spcPct val="115000"/>
              </a:lnSpc>
              <a:spcBef>
                <a:spcPts val="1200"/>
              </a:spcBef>
              <a:spcAft>
                <a:spcPts val="0"/>
              </a:spcAft>
              <a:buClr>
                <a:schemeClr val="dk1"/>
              </a:buClr>
              <a:buSzPts val="1100"/>
              <a:buFont typeface="Arial"/>
              <a:buNone/>
            </a:pPr>
            <a:r>
              <a:rPr lang="en">
                <a:solidFill>
                  <a:schemeClr val="dk1"/>
                </a:solidFill>
              </a:rPr>
              <a:t>I’m Rachel one of the founding members of AbleOTUK, you will hear from others later in the evening. </a:t>
            </a:r>
            <a:endParaRPr>
              <a:solidFill>
                <a:schemeClr val="dk1"/>
              </a:solidFill>
            </a:endParaRPr>
          </a:p>
          <a:p>
            <a:pPr indent="0" lvl="0" marL="0" rtl="0" algn="l">
              <a:lnSpc>
                <a:spcPct val="115000"/>
              </a:lnSpc>
              <a:spcBef>
                <a:spcPts val="1200"/>
              </a:spcBef>
              <a:spcAft>
                <a:spcPts val="0"/>
              </a:spcAft>
              <a:buClr>
                <a:schemeClr val="dk1"/>
              </a:buClr>
              <a:buSzPts val="1100"/>
              <a:buFont typeface="Arial"/>
              <a:buNone/>
            </a:pPr>
            <a:r>
              <a:rPr lang="en">
                <a:solidFill>
                  <a:schemeClr val="dk1"/>
                </a:solidFill>
              </a:rPr>
              <a:t>Tonight is an opportunity to look back at everything we've achieved together over the past five years, hear from some fantastic speakers, celebrate the impact of lived experience within occupational therapy and think about where AbleOTUK goes next.</a:t>
            </a:r>
            <a:endParaRPr>
              <a:solidFill>
                <a:schemeClr val="dk1"/>
              </a:solidFill>
            </a:endParaRPr>
          </a:p>
          <a:p>
            <a:pPr indent="0" lvl="0" marL="0" rtl="0" algn="l">
              <a:lnSpc>
                <a:spcPct val="115000"/>
              </a:lnSpc>
              <a:spcBef>
                <a:spcPts val="1200"/>
              </a:spcBef>
              <a:spcAft>
                <a:spcPts val="0"/>
              </a:spcAft>
              <a:buClr>
                <a:schemeClr val="dk1"/>
              </a:buClr>
              <a:buSzPts val="1100"/>
              <a:buFont typeface="Arial"/>
              <a:buNone/>
            </a:pPr>
            <a:r>
              <a:rPr lang="en">
                <a:solidFill>
                  <a:schemeClr val="dk1"/>
                </a:solidFill>
              </a:rPr>
              <a:t>Before we begin, just a few housekeeping points.</a:t>
            </a:r>
            <a:endParaRPr>
              <a:solidFill>
                <a:schemeClr val="dk1"/>
              </a:solidFill>
            </a:endParaRPr>
          </a:p>
          <a:p>
            <a:pPr indent="0" lvl="0" marL="0" rtl="0" algn="l">
              <a:lnSpc>
                <a:spcPct val="115000"/>
              </a:lnSpc>
              <a:spcBef>
                <a:spcPts val="1200"/>
              </a:spcBef>
              <a:spcAft>
                <a:spcPts val="0"/>
              </a:spcAft>
              <a:buClr>
                <a:schemeClr val="dk1"/>
              </a:buClr>
              <a:buSzPts val="1100"/>
              <a:buFont typeface="Arial"/>
              <a:buNone/>
            </a:pPr>
            <a:r>
              <a:rPr lang="en">
                <a:solidFill>
                  <a:schemeClr val="dk1"/>
                </a:solidFill>
              </a:rPr>
              <a:t>The session will last for approximately one hour and will finish at around 8.30 pm.</a:t>
            </a:r>
            <a:endParaRPr>
              <a:solidFill>
                <a:schemeClr val="dk1"/>
              </a:solidFill>
            </a:endParaRPr>
          </a:p>
          <a:p>
            <a:pPr indent="0" lvl="0" marL="0" rtl="0" algn="l">
              <a:lnSpc>
                <a:spcPct val="115000"/>
              </a:lnSpc>
              <a:spcBef>
                <a:spcPts val="1200"/>
              </a:spcBef>
              <a:spcAft>
                <a:spcPts val="0"/>
              </a:spcAft>
              <a:buClr>
                <a:schemeClr val="dk1"/>
              </a:buClr>
              <a:buSzPts val="1100"/>
              <a:buFont typeface="Arial"/>
              <a:buNone/>
            </a:pPr>
            <a:r>
              <a:rPr lang="en">
                <a:solidFill>
                  <a:schemeClr val="dk1"/>
                </a:solidFill>
              </a:rPr>
              <a:t>The meeting is being recorded so that those who are unable to join us can watch it afterwards on the AbleOTUK YouTube channel.</a:t>
            </a:r>
            <a:endParaRPr>
              <a:solidFill>
                <a:schemeClr val="dk1"/>
              </a:solidFill>
            </a:endParaRPr>
          </a:p>
          <a:p>
            <a:pPr indent="0" lvl="0" marL="0" rtl="0" algn="l">
              <a:lnSpc>
                <a:spcPct val="115000"/>
              </a:lnSpc>
              <a:spcBef>
                <a:spcPts val="1200"/>
              </a:spcBef>
              <a:spcAft>
                <a:spcPts val="0"/>
              </a:spcAft>
              <a:buNone/>
            </a:pPr>
            <a:r>
              <a:rPr lang="en">
                <a:solidFill>
                  <a:schemeClr val="dk1"/>
                </a:solidFill>
              </a:rPr>
              <a:t>Live captions are available throughout the event to help make the session as accessible as possible.</a:t>
            </a:r>
            <a:endParaRPr>
              <a:solidFill>
                <a:schemeClr val="dk1"/>
              </a:solidFill>
            </a:endParaRPr>
          </a:p>
          <a:p>
            <a:pPr indent="0" lvl="0" marL="0" rtl="0" algn="l">
              <a:lnSpc>
                <a:spcPct val="115000"/>
              </a:lnSpc>
              <a:spcBef>
                <a:spcPts val="1200"/>
              </a:spcBef>
              <a:spcAft>
                <a:spcPts val="0"/>
              </a:spcAft>
              <a:buClr>
                <a:schemeClr val="dk1"/>
              </a:buClr>
              <a:buSzPts val="1100"/>
              <a:buFont typeface="Arial"/>
              <a:buNone/>
            </a:pPr>
            <a:r>
              <a:rPr lang="en">
                <a:solidFill>
                  <a:schemeClr val="dk1"/>
                </a:solidFill>
              </a:rPr>
              <a:t>We will send out a copy of the slides to everyone who has joined use tonight and the membership mailing list. </a:t>
            </a:r>
            <a:endParaRPr>
              <a:solidFill>
                <a:schemeClr val="dk1"/>
              </a:solidFill>
            </a:endParaRPr>
          </a:p>
          <a:p>
            <a:pPr indent="0" lvl="0" marL="0" rtl="0" algn="l">
              <a:lnSpc>
                <a:spcPct val="115000"/>
              </a:lnSpc>
              <a:spcBef>
                <a:spcPts val="1200"/>
              </a:spcBef>
              <a:spcAft>
                <a:spcPts val="0"/>
              </a:spcAft>
              <a:buClr>
                <a:schemeClr val="dk1"/>
              </a:buClr>
              <a:buSzPts val="1100"/>
              <a:buFont typeface="Arial"/>
              <a:buNone/>
            </a:pPr>
            <a:r>
              <a:rPr lang="en">
                <a:solidFill>
                  <a:schemeClr val="dk1"/>
                </a:solidFill>
              </a:rPr>
              <a:t>Please keep yourself on mute unless you're invited to speak. You do not need to keep your camera on, partlicity if you do not want to feature in the recording.  We'd also encourage you to use the chat throughout the evening to share your thoughts, reflections and celebrate alongside everyone else.</a:t>
            </a:r>
            <a:endParaRPr>
              <a:solidFill>
                <a:schemeClr val="dk1"/>
              </a:solidFill>
            </a:endParaRPr>
          </a:p>
          <a:p>
            <a:pPr indent="0" lvl="0" marL="0" rtl="0" algn="l">
              <a:lnSpc>
                <a:spcPct val="115000"/>
              </a:lnSpc>
              <a:spcBef>
                <a:spcPts val="1200"/>
              </a:spcBef>
              <a:spcAft>
                <a:spcPts val="0"/>
              </a:spcAft>
              <a:buNone/>
            </a:pPr>
            <a:r>
              <a:rPr lang="en">
                <a:solidFill>
                  <a:schemeClr val="dk1"/>
                </a:solidFill>
              </a:rPr>
              <a:t>We'll have time for questions and discussion towards the end of the session, </a:t>
            </a:r>
            <a:endParaRPr>
              <a:solidFill>
                <a:schemeClr val="dk1"/>
              </a:solidFill>
            </a:endParaRPr>
          </a:p>
          <a:p>
            <a:pPr indent="0" lvl="0" marL="0" rtl="0" algn="l">
              <a:lnSpc>
                <a:spcPct val="115000"/>
              </a:lnSpc>
              <a:spcBef>
                <a:spcPts val="1200"/>
              </a:spcBef>
              <a:spcAft>
                <a:spcPts val="0"/>
              </a:spcAft>
              <a:buClr>
                <a:schemeClr val="dk1"/>
              </a:buClr>
              <a:buSzPts val="1100"/>
              <a:buFont typeface="Arial"/>
              <a:buNone/>
            </a:pPr>
            <a:r>
              <a:rPr lang="en">
                <a:solidFill>
                  <a:schemeClr val="dk1"/>
                </a:solidFill>
              </a:rPr>
              <a:t>Finally, we'd like to say thank you. AbleOTUK has always been a community built by its members. Everything we celebrate tonight has been made possible by people giving their time, sharing their lived experience and supporting one another. We really appreciate you being here to celebrate this milestone with us.</a:t>
            </a:r>
            <a:endParaRPr>
              <a:solidFill>
                <a:schemeClr val="dk1"/>
              </a:solidFill>
            </a:endParaRPr>
          </a:p>
          <a:p>
            <a:pPr indent="0" lvl="0" marL="0" rtl="0" algn="l">
              <a:lnSpc>
                <a:spcPct val="115000"/>
              </a:lnSpc>
              <a:spcBef>
                <a:spcPts val="1200"/>
              </a:spcBef>
              <a:spcAft>
                <a:spcPts val="0"/>
              </a:spcAft>
              <a:buClr>
                <a:schemeClr val="dk1"/>
              </a:buClr>
              <a:buSzPts val="1100"/>
              <a:buFont typeface="Arial"/>
              <a:buNone/>
            </a:pPr>
            <a:r>
              <a:rPr lang="en">
                <a:solidFill>
                  <a:schemeClr val="dk1"/>
                </a:solidFill>
              </a:rPr>
              <a:t>With that, let's get started by looking back at what AbleOTUK has achieved over the past five years.</a:t>
            </a:r>
            <a:endParaRPr>
              <a:solidFill>
                <a:schemeClr val="dk1"/>
              </a:solidFill>
            </a:endParaRPr>
          </a:p>
          <a:p>
            <a:pPr indent="0" lvl="0" marL="0" rtl="0" algn="l">
              <a:spcBef>
                <a:spcPts val="120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4" name="Shape 194"/>
        <p:cNvGrpSpPr/>
        <p:nvPr/>
      </p:nvGrpSpPr>
      <p:grpSpPr>
        <a:xfrm>
          <a:off x="0" y="0"/>
          <a:ext cx="0" cy="0"/>
          <a:chOff x="0" y="0"/>
          <a:chExt cx="0" cy="0"/>
        </a:xfrm>
      </p:grpSpPr>
      <p:sp>
        <p:nvSpPr>
          <p:cNvPr id="195" name="Google Shape;195;g3f5cb3068fd_0_6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6" name="Google Shape;196;g3f5cb3068fd_0_6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1" name="Shape 201"/>
        <p:cNvGrpSpPr/>
        <p:nvPr/>
      </p:nvGrpSpPr>
      <p:grpSpPr>
        <a:xfrm>
          <a:off x="0" y="0"/>
          <a:ext cx="0" cy="0"/>
          <a:chOff x="0" y="0"/>
          <a:chExt cx="0" cy="0"/>
        </a:xfrm>
      </p:grpSpPr>
      <p:sp>
        <p:nvSpPr>
          <p:cNvPr id="202" name="Google Shape;202;g3f5cb3068fd_0_7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03" name="Google Shape;203;g3f5cb3068fd_0_7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8" name="Shape 208"/>
        <p:cNvGrpSpPr/>
        <p:nvPr/>
      </p:nvGrpSpPr>
      <p:grpSpPr>
        <a:xfrm>
          <a:off x="0" y="0"/>
          <a:ext cx="0" cy="0"/>
          <a:chOff x="0" y="0"/>
          <a:chExt cx="0" cy="0"/>
        </a:xfrm>
      </p:grpSpPr>
      <p:sp>
        <p:nvSpPr>
          <p:cNvPr id="209" name="Google Shape;209;g3f5cb3068fd_0_7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10" name="Google Shape;210;g3f5cb3068fd_0_7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5" name="Shape 215"/>
        <p:cNvGrpSpPr/>
        <p:nvPr/>
      </p:nvGrpSpPr>
      <p:grpSpPr>
        <a:xfrm>
          <a:off x="0" y="0"/>
          <a:ext cx="0" cy="0"/>
          <a:chOff x="0" y="0"/>
          <a:chExt cx="0" cy="0"/>
        </a:xfrm>
      </p:grpSpPr>
      <p:sp>
        <p:nvSpPr>
          <p:cNvPr id="216" name="Google Shape;216;g3f5cb3068fd_0_8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17" name="Google Shape;217;g3f5cb3068fd_0_8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2" name="Shape 222"/>
        <p:cNvGrpSpPr/>
        <p:nvPr/>
      </p:nvGrpSpPr>
      <p:grpSpPr>
        <a:xfrm>
          <a:off x="0" y="0"/>
          <a:ext cx="0" cy="0"/>
          <a:chOff x="0" y="0"/>
          <a:chExt cx="0" cy="0"/>
        </a:xfrm>
      </p:grpSpPr>
      <p:sp>
        <p:nvSpPr>
          <p:cNvPr id="223" name="Google Shape;223;g3f5cb3068fd_0_8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24" name="Google Shape;224;g3f5cb3068fd_0_8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9" name="Shape 229"/>
        <p:cNvGrpSpPr/>
        <p:nvPr/>
      </p:nvGrpSpPr>
      <p:grpSpPr>
        <a:xfrm>
          <a:off x="0" y="0"/>
          <a:ext cx="0" cy="0"/>
          <a:chOff x="0" y="0"/>
          <a:chExt cx="0" cy="0"/>
        </a:xfrm>
      </p:grpSpPr>
      <p:sp>
        <p:nvSpPr>
          <p:cNvPr id="230" name="Google Shape;230;g3f5cb3068fd_0_9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31" name="Google Shape;231;g3f5cb3068fd_0_9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6" name="Shape 236"/>
        <p:cNvGrpSpPr/>
        <p:nvPr/>
      </p:nvGrpSpPr>
      <p:grpSpPr>
        <a:xfrm>
          <a:off x="0" y="0"/>
          <a:ext cx="0" cy="0"/>
          <a:chOff x="0" y="0"/>
          <a:chExt cx="0" cy="0"/>
        </a:xfrm>
      </p:grpSpPr>
      <p:sp>
        <p:nvSpPr>
          <p:cNvPr id="237" name="Google Shape;237;g3f5cb3068fd_0_9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38" name="Google Shape;238;g3f5cb3068fd_0_9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3" name="Shape 243"/>
        <p:cNvGrpSpPr/>
        <p:nvPr/>
      </p:nvGrpSpPr>
      <p:grpSpPr>
        <a:xfrm>
          <a:off x="0" y="0"/>
          <a:ext cx="0" cy="0"/>
          <a:chOff x="0" y="0"/>
          <a:chExt cx="0" cy="0"/>
        </a:xfrm>
      </p:grpSpPr>
      <p:sp>
        <p:nvSpPr>
          <p:cNvPr id="244" name="Google Shape;244;g3f5cb3068fd_0_10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45" name="Google Shape;245;g3f5cb3068fd_0_10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0" name="Shape 250"/>
        <p:cNvGrpSpPr/>
        <p:nvPr/>
      </p:nvGrpSpPr>
      <p:grpSpPr>
        <a:xfrm>
          <a:off x="0" y="0"/>
          <a:ext cx="0" cy="0"/>
          <a:chOff x="0" y="0"/>
          <a:chExt cx="0" cy="0"/>
        </a:xfrm>
      </p:grpSpPr>
      <p:sp>
        <p:nvSpPr>
          <p:cNvPr id="251" name="Google Shape;251;g3f5cb3068fd_0_10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52" name="Google Shape;252;g3f5cb3068fd_0_10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7" name="Shape 257"/>
        <p:cNvGrpSpPr/>
        <p:nvPr/>
      </p:nvGrpSpPr>
      <p:grpSpPr>
        <a:xfrm>
          <a:off x="0" y="0"/>
          <a:ext cx="0" cy="0"/>
          <a:chOff x="0" y="0"/>
          <a:chExt cx="0" cy="0"/>
        </a:xfrm>
      </p:grpSpPr>
      <p:sp>
        <p:nvSpPr>
          <p:cNvPr id="258" name="Google Shape;258;g3f5cb3068fd_0_11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59" name="Google Shape;259;g3f5cb3068fd_0_11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3" name="Shape 63"/>
        <p:cNvGrpSpPr/>
        <p:nvPr/>
      </p:nvGrpSpPr>
      <p:grpSpPr>
        <a:xfrm>
          <a:off x="0" y="0"/>
          <a:ext cx="0" cy="0"/>
          <a:chOff x="0" y="0"/>
          <a:chExt cx="0" cy="0"/>
        </a:xfrm>
      </p:grpSpPr>
      <p:sp>
        <p:nvSpPr>
          <p:cNvPr id="64" name="Google Shape;64;g3e3169b678c_0_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5" name="Google Shape;65;g3e3169b678c_0_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1200"/>
              </a:spcBef>
              <a:spcAft>
                <a:spcPts val="0"/>
              </a:spcAft>
              <a:buClr>
                <a:schemeClr val="dk1"/>
              </a:buClr>
              <a:buSzPts val="1100"/>
              <a:buFont typeface="Arial"/>
              <a:buNone/>
            </a:pPr>
            <a:r>
              <a:rPr lang="en">
                <a:solidFill>
                  <a:schemeClr val="dk1"/>
                </a:solidFill>
              </a:rPr>
              <a:t>Rachel</a:t>
            </a:r>
            <a:endParaRPr>
              <a:solidFill>
                <a:schemeClr val="dk1"/>
              </a:solidFill>
            </a:endParaRPr>
          </a:p>
          <a:p>
            <a:pPr indent="0" lvl="0" marL="0" rtl="0" algn="l">
              <a:lnSpc>
                <a:spcPct val="115000"/>
              </a:lnSpc>
              <a:spcBef>
                <a:spcPts val="1200"/>
              </a:spcBef>
              <a:spcAft>
                <a:spcPts val="0"/>
              </a:spcAft>
              <a:buClr>
                <a:schemeClr val="dk1"/>
              </a:buClr>
              <a:buSzPts val="1100"/>
              <a:buFont typeface="Arial"/>
              <a:buNone/>
            </a:pPr>
            <a:r>
              <a:rPr lang="en">
                <a:solidFill>
                  <a:schemeClr val="dk1"/>
                </a:solidFill>
              </a:rPr>
              <a:t>Five years ago, AbleOTUK was created because many of us shared similar experiences within the occupational therapy profession.</a:t>
            </a:r>
            <a:endParaRPr>
              <a:solidFill>
                <a:schemeClr val="dk1"/>
              </a:solidFill>
            </a:endParaRPr>
          </a:p>
          <a:p>
            <a:pPr indent="0" lvl="0" marL="0" rtl="0" algn="l">
              <a:lnSpc>
                <a:spcPct val="115000"/>
              </a:lnSpc>
              <a:spcBef>
                <a:spcPts val="1200"/>
              </a:spcBef>
              <a:spcAft>
                <a:spcPts val="0"/>
              </a:spcAft>
              <a:buClr>
                <a:schemeClr val="dk1"/>
              </a:buClr>
              <a:buSzPts val="1100"/>
              <a:buFont typeface="Arial"/>
              <a:buNone/>
            </a:pPr>
            <a:r>
              <a:rPr lang="en">
                <a:solidFill>
                  <a:schemeClr val="dk1"/>
                </a:solidFill>
              </a:rPr>
              <a:t>We had experienced barriers, discrimination and ableism. We had seen colleagues and students feeling isolated, unsupported or questioning whether they belonged in occupational therapy because of disability, long-term health conditions or neurodiversity.</a:t>
            </a:r>
            <a:endParaRPr>
              <a:solidFill>
                <a:schemeClr val="dk1"/>
              </a:solidFill>
            </a:endParaRPr>
          </a:p>
          <a:p>
            <a:pPr indent="0" lvl="0" marL="0" rtl="0" algn="l">
              <a:lnSpc>
                <a:spcPct val="115000"/>
              </a:lnSpc>
              <a:spcBef>
                <a:spcPts val="1200"/>
              </a:spcBef>
              <a:spcAft>
                <a:spcPts val="0"/>
              </a:spcAft>
              <a:buClr>
                <a:schemeClr val="dk1"/>
              </a:buClr>
              <a:buSzPts val="1100"/>
              <a:buFont typeface="Arial"/>
              <a:buNone/>
            </a:pPr>
            <a:r>
              <a:rPr lang="en">
                <a:solidFill>
                  <a:schemeClr val="dk1"/>
                </a:solidFill>
              </a:rPr>
              <a:t>At the same time, we recognised something else.</a:t>
            </a:r>
            <a:endParaRPr>
              <a:solidFill>
                <a:schemeClr val="dk1"/>
              </a:solidFill>
            </a:endParaRPr>
          </a:p>
          <a:p>
            <a:pPr indent="0" lvl="0" marL="0" rtl="0" algn="l">
              <a:lnSpc>
                <a:spcPct val="115000"/>
              </a:lnSpc>
              <a:spcBef>
                <a:spcPts val="1200"/>
              </a:spcBef>
              <a:spcAft>
                <a:spcPts val="0"/>
              </a:spcAft>
              <a:buClr>
                <a:schemeClr val="dk1"/>
              </a:buClr>
              <a:buSzPts val="1100"/>
              <a:buFont typeface="Arial"/>
              <a:buNone/>
            </a:pPr>
            <a:r>
              <a:rPr lang="en">
                <a:solidFill>
                  <a:schemeClr val="dk1"/>
                </a:solidFill>
              </a:rPr>
              <a:t>These experiences were not just individual stories. They reflected wider issues across our profession that needed to be talked about and challenged.</a:t>
            </a:r>
            <a:endParaRPr>
              <a:solidFill>
                <a:schemeClr val="dk1"/>
              </a:solidFill>
            </a:endParaRPr>
          </a:p>
          <a:p>
            <a:pPr indent="0" lvl="0" marL="0" rtl="0" algn="l">
              <a:lnSpc>
                <a:spcPct val="115000"/>
              </a:lnSpc>
              <a:spcBef>
                <a:spcPts val="1200"/>
              </a:spcBef>
              <a:spcAft>
                <a:spcPts val="0"/>
              </a:spcAft>
              <a:buClr>
                <a:schemeClr val="dk1"/>
              </a:buClr>
              <a:buSzPts val="1100"/>
              <a:buFont typeface="Arial"/>
              <a:buNone/>
            </a:pPr>
            <a:r>
              <a:rPr lang="en">
                <a:solidFill>
                  <a:schemeClr val="dk1"/>
                </a:solidFill>
              </a:rPr>
              <a:t>So, rather than waiting for change to happen, we came together to create AbleOTUK.</a:t>
            </a:r>
            <a:endParaRPr>
              <a:solidFill>
                <a:schemeClr val="dk1"/>
              </a:solidFill>
            </a:endParaRPr>
          </a:p>
          <a:p>
            <a:pPr indent="0" lvl="0" marL="0" rtl="0" algn="l">
              <a:lnSpc>
                <a:spcPct val="115000"/>
              </a:lnSpc>
              <a:spcBef>
                <a:spcPts val="1200"/>
              </a:spcBef>
              <a:spcAft>
                <a:spcPts val="0"/>
              </a:spcAft>
              <a:buClr>
                <a:schemeClr val="dk1"/>
              </a:buClr>
              <a:buSzPts val="1100"/>
              <a:buFont typeface="Arial"/>
              <a:buNone/>
            </a:pPr>
            <a:r>
              <a:rPr lang="en">
                <a:solidFill>
                  <a:schemeClr val="dk1"/>
                </a:solidFill>
              </a:rPr>
              <a:t>Our aim was to create a welcoming community where occupational therapists, occupational therapy assistants, students, educators and researchers with lived experience could connect, support one another and know they were not alone.</a:t>
            </a:r>
            <a:endParaRPr>
              <a:solidFill>
                <a:schemeClr val="dk1"/>
              </a:solidFill>
            </a:endParaRPr>
          </a:p>
          <a:p>
            <a:pPr indent="0" lvl="0" marL="0" rtl="0" algn="l">
              <a:lnSpc>
                <a:spcPct val="115000"/>
              </a:lnSpc>
              <a:spcBef>
                <a:spcPts val="1200"/>
              </a:spcBef>
              <a:spcAft>
                <a:spcPts val="0"/>
              </a:spcAft>
              <a:buClr>
                <a:schemeClr val="dk1"/>
              </a:buClr>
              <a:buSzPts val="1100"/>
              <a:buFont typeface="Arial"/>
              <a:buNone/>
            </a:pPr>
            <a:r>
              <a:rPr lang="en">
                <a:solidFill>
                  <a:schemeClr val="dk1"/>
                </a:solidFill>
              </a:rPr>
              <a:t>But we also wanted to be a voice for change.</a:t>
            </a:r>
            <a:endParaRPr>
              <a:solidFill>
                <a:schemeClr val="dk1"/>
              </a:solidFill>
            </a:endParaRPr>
          </a:p>
          <a:p>
            <a:pPr indent="0" lvl="0" marL="0" rtl="0" algn="l">
              <a:lnSpc>
                <a:spcPct val="115000"/>
              </a:lnSpc>
              <a:spcBef>
                <a:spcPts val="1200"/>
              </a:spcBef>
              <a:spcAft>
                <a:spcPts val="0"/>
              </a:spcAft>
              <a:buClr>
                <a:schemeClr val="dk1"/>
              </a:buClr>
              <a:buSzPts val="1100"/>
              <a:buFont typeface="Arial"/>
              <a:buNone/>
            </a:pPr>
            <a:r>
              <a:rPr lang="en">
                <a:solidFill>
                  <a:schemeClr val="dk1"/>
                </a:solidFill>
              </a:rPr>
              <a:t>To challenge discrimination and ableism wherever we found it.</a:t>
            </a:r>
            <a:endParaRPr>
              <a:solidFill>
                <a:schemeClr val="dk1"/>
              </a:solidFill>
            </a:endParaRPr>
          </a:p>
          <a:p>
            <a:pPr indent="0" lvl="0" marL="0" rtl="0" algn="l">
              <a:lnSpc>
                <a:spcPct val="115000"/>
              </a:lnSpc>
              <a:spcBef>
                <a:spcPts val="1200"/>
              </a:spcBef>
              <a:spcAft>
                <a:spcPts val="0"/>
              </a:spcAft>
              <a:buClr>
                <a:schemeClr val="dk1"/>
              </a:buClr>
              <a:buSzPts val="1100"/>
              <a:buFont typeface="Arial"/>
              <a:buNone/>
            </a:pPr>
            <a:r>
              <a:rPr lang="en">
                <a:solidFill>
                  <a:schemeClr val="dk1"/>
                </a:solidFill>
              </a:rPr>
              <a:t>To work alongside the profession to improve accessibility and inclusion.</a:t>
            </a:r>
            <a:endParaRPr>
              <a:solidFill>
                <a:schemeClr val="dk1"/>
              </a:solidFill>
            </a:endParaRPr>
          </a:p>
          <a:p>
            <a:pPr indent="0" lvl="0" marL="0" rtl="0" algn="l">
              <a:lnSpc>
                <a:spcPct val="115000"/>
              </a:lnSpc>
              <a:spcBef>
                <a:spcPts val="1200"/>
              </a:spcBef>
              <a:spcAft>
                <a:spcPts val="0"/>
              </a:spcAft>
              <a:buClr>
                <a:schemeClr val="dk1"/>
              </a:buClr>
              <a:buSzPts val="1100"/>
              <a:buFont typeface="Arial"/>
              <a:buNone/>
            </a:pPr>
            <a:r>
              <a:rPr lang="en">
                <a:solidFill>
                  <a:schemeClr val="dk1"/>
                </a:solidFill>
              </a:rPr>
              <a:t>And to ensure that the voices of disabled occupational therapists, people with long-term health conditions and neurodivergent colleagues were heard and valued.</a:t>
            </a:r>
            <a:endParaRPr>
              <a:solidFill>
                <a:schemeClr val="dk1"/>
              </a:solidFill>
            </a:endParaRPr>
          </a:p>
          <a:p>
            <a:pPr indent="0" lvl="0" marL="0" rtl="0" algn="l">
              <a:lnSpc>
                <a:spcPct val="115000"/>
              </a:lnSpc>
              <a:spcBef>
                <a:spcPts val="1200"/>
              </a:spcBef>
              <a:spcAft>
                <a:spcPts val="0"/>
              </a:spcAft>
              <a:buClr>
                <a:schemeClr val="dk1"/>
              </a:buClr>
              <a:buSzPts val="1100"/>
              <a:buFont typeface="Arial"/>
              <a:buNone/>
            </a:pPr>
            <a:r>
              <a:rPr lang="en">
                <a:solidFill>
                  <a:schemeClr val="dk1"/>
                </a:solidFill>
              </a:rPr>
              <a:t>Five years later, we still have work to do, but tonight is an opportunity to celebrate just how far we've come together.</a:t>
            </a:r>
            <a:endParaRPr>
              <a:solidFill>
                <a:schemeClr val="dk1"/>
              </a:solidFill>
            </a:endParaRPr>
          </a:p>
          <a:p>
            <a:pPr indent="0" lvl="0" marL="0" rtl="0" algn="l">
              <a:lnSpc>
                <a:spcPct val="115000"/>
              </a:lnSpc>
              <a:spcBef>
                <a:spcPts val="1200"/>
              </a:spcBef>
              <a:spcAft>
                <a:spcPts val="0"/>
              </a:spcAft>
              <a:buClr>
                <a:schemeClr val="dk1"/>
              </a:buClr>
              <a:buSzPts val="1100"/>
              <a:buFont typeface="Arial"/>
              <a:buNone/>
            </a:pPr>
            <a:r>
              <a:rPr lang="en">
                <a:solidFill>
                  <a:schemeClr val="dk1"/>
                </a:solidFill>
              </a:rPr>
              <a:t>You'll notice this beautiful artwork featured throughout our presentation and in our newsletter. It was created by Hannah Daisy, one of AbleOTUK's members and volunteers. Hannah's illustrations have become well known for celebrating disability, neurodiversity and self-acceptance, and we are delighted to feature her work as part of our celebration. You can see more of her artwork by following her on Instagram: </a:t>
            </a:r>
            <a:r>
              <a:rPr b="1" lang="en">
                <a:solidFill>
                  <a:schemeClr val="dk1"/>
                </a:solidFill>
              </a:rPr>
              <a:t>@makedaisychains</a:t>
            </a:r>
            <a:r>
              <a:rPr lang="en">
                <a:solidFill>
                  <a:schemeClr val="dk1"/>
                </a:solidFill>
              </a:rPr>
              <a:t>.</a:t>
            </a:r>
            <a:endParaRPr>
              <a:solidFill>
                <a:schemeClr val="dk1"/>
              </a:solidFill>
            </a:endParaRPr>
          </a:p>
          <a:p>
            <a:pPr indent="0" lvl="0" marL="0" rtl="0" algn="l">
              <a:lnSpc>
                <a:spcPct val="115000"/>
              </a:lnSpc>
              <a:spcBef>
                <a:spcPts val="1200"/>
              </a:spcBef>
              <a:spcAft>
                <a:spcPts val="0"/>
              </a:spcAft>
              <a:buClr>
                <a:schemeClr val="dk1"/>
              </a:buClr>
              <a:buSzPts val="1100"/>
              <a:buFont typeface="Arial"/>
              <a:buNone/>
            </a:pPr>
            <a:r>
              <a:t/>
            </a:r>
            <a:endParaRPr sz="1200">
              <a:solidFill>
                <a:schemeClr val="dk1"/>
              </a:solidFill>
            </a:endParaRPr>
          </a:p>
          <a:p>
            <a:pPr indent="0" lvl="0" marL="0" rtl="0" algn="l">
              <a:lnSpc>
                <a:spcPct val="115000"/>
              </a:lnSpc>
              <a:spcBef>
                <a:spcPts val="1200"/>
              </a:spcBef>
              <a:spcAft>
                <a:spcPts val="0"/>
              </a:spcAft>
              <a:buClr>
                <a:schemeClr val="dk1"/>
              </a:buClr>
              <a:buSzPts val="1100"/>
              <a:buFont typeface="Arial"/>
              <a:buNone/>
            </a:pPr>
            <a:r>
              <a:t/>
            </a:r>
            <a:endParaRPr sz="1200">
              <a:solidFill>
                <a:schemeClr val="dk1"/>
              </a:solidFill>
            </a:endParaRPr>
          </a:p>
          <a:p>
            <a:pPr indent="0" lvl="0" marL="0" rtl="0" algn="l">
              <a:spcBef>
                <a:spcPts val="1200"/>
              </a:spcBef>
              <a:spcAft>
                <a:spcPts val="0"/>
              </a:spcAft>
              <a:buNone/>
            </a:pPr>
            <a:r>
              <a:t/>
            </a:r>
            <a:endParaRPr sz="1200">
              <a:solidFill>
                <a:schemeClr val="dk1"/>
              </a:solidFill>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4" name="Shape 264"/>
        <p:cNvGrpSpPr/>
        <p:nvPr/>
      </p:nvGrpSpPr>
      <p:grpSpPr>
        <a:xfrm>
          <a:off x="0" y="0"/>
          <a:ext cx="0" cy="0"/>
          <a:chOff x="0" y="0"/>
          <a:chExt cx="0" cy="0"/>
        </a:xfrm>
      </p:grpSpPr>
      <p:sp>
        <p:nvSpPr>
          <p:cNvPr id="265" name="Google Shape;265;g3f5cb3068fd_0_11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66" name="Google Shape;266;g3f5cb3068fd_0_11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1" name="Shape 271"/>
        <p:cNvGrpSpPr/>
        <p:nvPr/>
      </p:nvGrpSpPr>
      <p:grpSpPr>
        <a:xfrm>
          <a:off x="0" y="0"/>
          <a:ext cx="0" cy="0"/>
          <a:chOff x="0" y="0"/>
          <a:chExt cx="0" cy="0"/>
        </a:xfrm>
      </p:grpSpPr>
      <p:sp>
        <p:nvSpPr>
          <p:cNvPr id="272" name="Google Shape;272;g3f5cb3068fd_0_12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73" name="Google Shape;273;g3f5cb3068fd_0_12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8" name="Shape 278"/>
        <p:cNvGrpSpPr/>
        <p:nvPr/>
      </p:nvGrpSpPr>
      <p:grpSpPr>
        <a:xfrm>
          <a:off x="0" y="0"/>
          <a:ext cx="0" cy="0"/>
          <a:chOff x="0" y="0"/>
          <a:chExt cx="0" cy="0"/>
        </a:xfrm>
      </p:grpSpPr>
      <p:sp>
        <p:nvSpPr>
          <p:cNvPr id="279" name="Google Shape;279;g3f5cb3068fd_0_12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80" name="Google Shape;280;g3f5cb3068fd_0_12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5" name="Shape 285"/>
        <p:cNvGrpSpPr/>
        <p:nvPr/>
      </p:nvGrpSpPr>
      <p:grpSpPr>
        <a:xfrm>
          <a:off x="0" y="0"/>
          <a:ext cx="0" cy="0"/>
          <a:chOff x="0" y="0"/>
          <a:chExt cx="0" cy="0"/>
        </a:xfrm>
      </p:grpSpPr>
      <p:sp>
        <p:nvSpPr>
          <p:cNvPr id="286" name="Google Shape;286;g3f5751fd7b1_1_5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87" name="Google Shape;287;g3f5751fd7b1_1_5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2" name="Shape 292"/>
        <p:cNvGrpSpPr/>
        <p:nvPr/>
      </p:nvGrpSpPr>
      <p:grpSpPr>
        <a:xfrm>
          <a:off x="0" y="0"/>
          <a:ext cx="0" cy="0"/>
          <a:chOff x="0" y="0"/>
          <a:chExt cx="0" cy="0"/>
        </a:xfrm>
      </p:grpSpPr>
      <p:sp>
        <p:nvSpPr>
          <p:cNvPr id="293" name="Google Shape;293;g3f3c27f7cbd_0_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94" name="Google Shape;294;g3f3c27f7cbd_0_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8" name="Shape 298"/>
        <p:cNvGrpSpPr/>
        <p:nvPr/>
      </p:nvGrpSpPr>
      <p:grpSpPr>
        <a:xfrm>
          <a:off x="0" y="0"/>
          <a:ext cx="0" cy="0"/>
          <a:chOff x="0" y="0"/>
          <a:chExt cx="0" cy="0"/>
        </a:xfrm>
      </p:grpSpPr>
      <p:sp>
        <p:nvSpPr>
          <p:cNvPr id="299" name="Google Shape;299;g3f3c27f7cbd_1_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00" name="Google Shape;300;g3f3c27f7cbd_1_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4" name="Shape 304"/>
        <p:cNvGrpSpPr/>
        <p:nvPr/>
      </p:nvGrpSpPr>
      <p:grpSpPr>
        <a:xfrm>
          <a:off x="0" y="0"/>
          <a:ext cx="0" cy="0"/>
          <a:chOff x="0" y="0"/>
          <a:chExt cx="0" cy="0"/>
        </a:xfrm>
      </p:grpSpPr>
      <p:sp>
        <p:nvSpPr>
          <p:cNvPr id="305" name="Google Shape;305;g3f3c27f7cbd_1_1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06" name="Google Shape;306;g3f3c27f7cbd_1_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9" name="Shape 309"/>
        <p:cNvGrpSpPr/>
        <p:nvPr/>
      </p:nvGrpSpPr>
      <p:grpSpPr>
        <a:xfrm>
          <a:off x="0" y="0"/>
          <a:ext cx="0" cy="0"/>
          <a:chOff x="0" y="0"/>
          <a:chExt cx="0" cy="0"/>
        </a:xfrm>
      </p:grpSpPr>
      <p:sp>
        <p:nvSpPr>
          <p:cNvPr id="310" name="Google Shape;310;g3f3c27f7cbd_0_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11" name="Google Shape;311;g3f3c27f7cbd_0_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5" name="Shape 315"/>
        <p:cNvGrpSpPr/>
        <p:nvPr/>
      </p:nvGrpSpPr>
      <p:grpSpPr>
        <a:xfrm>
          <a:off x="0" y="0"/>
          <a:ext cx="0" cy="0"/>
          <a:chOff x="0" y="0"/>
          <a:chExt cx="0" cy="0"/>
        </a:xfrm>
      </p:grpSpPr>
      <p:sp>
        <p:nvSpPr>
          <p:cNvPr id="316" name="Google Shape;316;g3f3c27f7cbd_0_1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17" name="Google Shape;317;g3f3c27f7cbd_0_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1" name="Shape 321"/>
        <p:cNvGrpSpPr/>
        <p:nvPr/>
      </p:nvGrpSpPr>
      <p:grpSpPr>
        <a:xfrm>
          <a:off x="0" y="0"/>
          <a:ext cx="0" cy="0"/>
          <a:chOff x="0" y="0"/>
          <a:chExt cx="0" cy="0"/>
        </a:xfrm>
      </p:grpSpPr>
      <p:sp>
        <p:nvSpPr>
          <p:cNvPr id="322" name="Google Shape;322;g3f3c27f7cbd_1_1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23" name="Google Shape;323;g3f3c27f7cbd_1_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0" name="Shape 70"/>
        <p:cNvGrpSpPr/>
        <p:nvPr/>
      </p:nvGrpSpPr>
      <p:grpSpPr>
        <a:xfrm>
          <a:off x="0" y="0"/>
          <a:ext cx="0" cy="0"/>
          <a:chOff x="0" y="0"/>
          <a:chExt cx="0" cy="0"/>
        </a:xfrm>
      </p:grpSpPr>
      <p:sp>
        <p:nvSpPr>
          <p:cNvPr id="71" name="Google Shape;71;g3e3169b678c_0_1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2" name="Google Shape;72;g3e3169b678c_0_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1200"/>
              </a:spcBef>
              <a:spcAft>
                <a:spcPts val="0"/>
              </a:spcAft>
              <a:buClr>
                <a:schemeClr val="dk1"/>
              </a:buClr>
              <a:buSzPts val="1100"/>
              <a:buFont typeface="Arial"/>
              <a:buNone/>
            </a:pPr>
            <a:r>
              <a:rPr lang="en">
                <a:solidFill>
                  <a:schemeClr val="dk1"/>
                </a:solidFill>
              </a:rPr>
              <a:t>Over the past five years, we have achieved far more than we ever imagined when AbleOTUK first began.</a:t>
            </a:r>
            <a:endParaRPr>
              <a:solidFill>
                <a:schemeClr val="dk1"/>
              </a:solidFill>
            </a:endParaRPr>
          </a:p>
          <a:p>
            <a:pPr indent="0" lvl="0" marL="0" rtl="0" algn="l">
              <a:lnSpc>
                <a:spcPct val="115000"/>
              </a:lnSpc>
              <a:spcBef>
                <a:spcPts val="1200"/>
              </a:spcBef>
              <a:spcAft>
                <a:spcPts val="0"/>
              </a:spcAft>
              <a:buClr>
                <a:schemeClr val="dk1"/>
              </a:buClr>
              <a:buSzPts val="1100"/>
              <a:buFont typeface="Arial"/>
              <a:buNone/>
            </a:pPr>
            <a:r>
              <a:rPr lang="en">
                <a:solidFill>
                  <a:schemeClr val="dk1"/>
                </a:solidFill>
              </a:rPr>
              <a:t>Together, we have shared our lived experiences through articles, blogs, newsletters and social media, bringing the voices of disabled occupational therapists, people with long-term health conditions and neurodivergent colleagues into professional conversations and encouraging others to reflect on their own practice.</a:t>
            </a:r>
            <a:endParaRPr>
              <a:solidFill>
                <a:schemeClr val="dk1"/>
              </a:solidFill>
            </a:endParaRPr>
          </a:p>
          <a:p>
            <a:pPr indent="0" lvl="0" marL="0" rtl="0" algn="l">
              <a:lnSpc>
                <a:spcPct val="115000"/>
              </a:lnSpc>
              <a:spcBef>
                <a:spcPts val="1200"/>
              </a:spcBef>
              <a:spcAft>
                <a:spcPts val="0"/>
              </a:spcAft>
              <a:buClr>
                <a:schemeClr val="dk1"/>
              </a:buClr>
              <a:buSzPts val="1100"/>
              <a:buFont typeface="Arial"/>
              <a:buNone/>
            </a:pPr>
            <a:r>
              <a:rPr lang="en">
                <a:solidFill>
                  <a:schemeClr val="dk1"/>
                </a:solidFill>
              </a:rPr>
              <a:t>We have presented at national conferences, including the RCOT Conference and The OT Show, delivered university teaching, hosted webinars, OTalk discussions, Disability Pride Month events and learning sessions, creating opportunities for occupational therapists to learn directly from colleagues with lived experience.</a:t>
            </a:r>
            <a:endParaRPr>
              <a:solidFill>
                <a:schemeClr val="dk1"/>
              </a:solidFill>
            </a:endParaRPr>
          </a:p>
          <a:p>
            <a:pPr indent="0" lvl="0" marL="0" rtl="0" algn="l">
              <a:lnSpc>
                <a:spcPct val="115000"/>
              </a:lnSpc>
              <a:spcBef>
                <a:spcPts val="1200"/>
              </a:spcBef>
              <a:spcAft>
                <a:spcPts val="0"/>
              </a:spcAft>
              <a:buClr>
                <a:schemeClr val="dk1"/>
              </a:buClr>
              <a:buSzPts val="1100"/>
              <a:buFont typeface="Arial"/>
              <a:buNone/>
            </a:pPr>
            <a:r>
              <a:rPr lang="en">
                <a:solidFill>
                  <a:schemeClr val="dk1"/>
                </a:solidFill>
              </a:rPr>
              <a:t>Alongside this, we have led and contributed to campaigns that have challenged discrimination and ableism within occupational therapy. We have spoken about disability disclosure, reasonable adjustments, accessibility, disability simulation, anti ableist practice, the value of lived experience and the impact of changes to Personal Independence Payment. We have also responded to national consultations and worked to ensure the voices of disabled occupational therapists, people with long term health conditions and neurodivergent colleagues are represented.</a:t>
            </a:r>
            <a:endParaRPr>
              <a:solidFill>
                <a:schemeClr val="dk1"/>
              </a:solidFill>
            </a:endParaRPr>
          </a:p>
          <a:p>
            <a:pPr indent="0" lvl="0" marL="0" rtl="0" algn="l">
              <a:lnSpc>
                <a:spcPct val="115000"/>
              </a:lnSpc>
              <a:spcBef>
                <a:spcPts val="1200"/>
              </a:spcBef>
              <a:spcAft>
                <a:spcPts val="0"/>
              </a:spcAft>
              <a:buClr>
                <a:schemeClr val="dk1"/>
              </a:buClr>
              <a:buSzPts val="1100"/>
              <a:buFont typeface="Arial"/>
              <a:buNone/>
            </a:pPr>
            <a:r>
              <a:rPr lang="en">
                <a:solidFill>
                  <a:schemeClr val="dk1"/>
                </a:solidFill>
              </a:rPr>
              <a:t>Much of this work has been strengthened through collaboration with colleagues from other equality, diversity and inclusion networks and organisations. By working together, we have recognised that disability does not exist in isolation. People's experiences are shaped by the intersection of disability with other aspects of identity, and these intersecting experiences influence accessibility, inclusion and belonging within the profession and wider society.</a:t>
            </a:r>
            <a:endParaRPr>
              <a:solidFill>
                <a:schemeClr val="dk1"/>
              </a:solidFill>
            </a:endParaRPr>
          </a:p>
          <a:p>
            <a:pPr indent="0" lvl="0" marL="0" rtl="0" algn="l">
              <a:lnSpc>
                <a:spcPct val="115000"/>
              </a:lnSpc>
              <a:spcBef>
                <a:spcPts val="1200"/>
              </a:spcBef>
              <a:spcAft>
                <a:spcPts val="0"/>
              </a:spcAft>
              <a:buClr>
                <a:schemeClr val="dk1"/>
              </a:buClr>
              <a:buSzPts val="1100"/>
              <a:buFont typeface="Arial"/>
              <a:buNone/>
            </a:pPr>
            <a:r>
              <a:rPr lang="en">
                <a:solidFill>
                  <a:schemeClr val="dk1"/>
                </a:solidFill>
              </a:rPr>
              <a:t>One of our proudest achievements is how AbleOTUK is now recognised across the profession. Over the past five years, we have built strong relationships with organisations, including the Royal College of Occupational Therapist, and </a:t>
            </a:r>
            <a:r>
              <a:rPr lang="en">
                <a:solidFill>
                  <a:schemeClr val="dk1"/>
                </a:solidFill>
              </a:rPr>
              <a:t>health</a:t>
            </a:r>
            <a:r>
              <a:rPr lang="en">
                <a:solidFill>
                  <a:schemeClr val="dk1"/>
                </a:solidFill>
              </a:rPr>
              <a:t> care </a:t>
            </a:r>
            <a:r>
              <a:rPr lang="en">
                <a:solidFill>
                  <a:schemeClr val="dk1"/>
                </a:solidFill>
              </a:rPr>
              <a:t>professional</a:t>
            </a:r>
            <a:r>
              <a:rPr lang="en">
                <a:solidFill>
                  <a:schemeClr val="dk1"/>
                </a:solidFill>
              </a:rPr>
              <a:t> </a:t>
            </a:r>
            <a:r>
              <a:rPr lang="en">
                <a:solidFill>
                  <a:schemeClr val="dk1"/>
                </a:solidFill>
              </a:rPr>
              <a:t>council</a:t>
            </a:r>
            <a:r>
              <a:rPr lang="en">
                <a:solidFill>
                  <a:schemeClr val="dk1"/>
                </a:solidFill>
              </a:rPr>
              <a:t> (HCPC) RCOT now regularly comes to us for our views on issues relating to disability, accessibility and inclusion, asking us to contribute to consultations, guidance, campaigns and wider professional discussions. This demonstrates how far we have come and ensures lived experience is helping to shape the future of occupational therapy.</a:t>
            </a:r>
            <a:endParaRPr>
              <a:solidFill>
                <a:schemeClr val="dk1"/>
              </a:solidFill>
            </a:endParaRPr>
          </a:p>
          <a:p>
            <a:pPr indent="0" lvl="0" marL="0" rtl="0" algn="l">
              <a:lnSpc>
                <a:spcPct val="115000"/>
              </a:lnSpc>
              <a:spcBef>
                <a:spcPts val="1200"/>
              </a:spcBef>
              <a:spcAft>
                <a:spcPts val="0"/>
              </a:spcAft>
              <a:buClr>
                <a:schemeClr val="dk1"/>
              </a:buClr>
              <a:buSzPts val="1100"/>
              <a:buFont typeface="Arial"/>
              <a:buNone/>
            </a:pPr>
            <a:r>
              <a:rPr lang="en">
                <a:solidFill>
                  <a:schemeClr val="dk1"/>
                </a:solidFill>
              </a:rPr>
              <a:t>Alongside all of this, we have continued to provide our monthly peer support network, creating a welcoming space where occupational therapists and students can connect, share experiences, support one another and realise they are not alone. While our publications and presentations are important, it is often these conversations, the friendships formed and the confidence people gain that have the greatest impact.</a:t>
            </a:r>
            <a:endParaRPr>
              <a:solidFill>
                <a:schemeClr val="dk1"/>
              </a:solidFill>
            </a:endParaRPr>
          </a:p>
          <a:p>
            <a:pPr indent="0" lvl="0" marL="0" rtl="0" algn="l">
              <a:lnSpc>
                <a:spcPct val="115000"/>
              </a:lnSpc>
              <a:spcBef>
                <a:spcPts val="1200"/>
              </a:spcBef>
              <a:spcAft>
                <a:spcPts val="0"/>
              </a:spcAft>
              <a:buClr>
                <a:schemeClr val="dk1"/>
              </a:buClr>
              <a:buSzPts val="1100"/>
              <a:buFont typeface="Arial"/>
              <a:buNone/>
            </a:pPr>
            <a:r>
              <a:rPr lang="en">
                <a:solidFill>
                  <a:schemeClr val="dk1"/>
                </a:solidFill>
              </a:rPr>
              <a:t>Looking back, we are not just proud of the events we have delivered, the articles we have published or the campaigns we have led. We are proud that, together, we have influenced our profession, challenged barriers where we have found them and created a community where people know they belong. That is something worth celebrating, and it gives us a strong foundation for the next five years.</a:t>
            </a:r>
            <a:endParaRPr>
              <a:solidFill>
                <a:schemeClr val="dk1"/>
              </a:solidFill>
            </a:endParaRPr>
          </a:p>
          <a:p>
            <a:pPr indent="0" lvl="0" marL="0" rtl="0" algn="l">
              <a:lnSpc>
                <a:spcPct val="115000"/>
              </a:lnSpc>
              <a:spcBef>
                <a:spcPts val="1200"/>
              </a:spcBef>
              <a:spcAft>
                <a:spcPts val="0"/>
              </a:spcAft>
              <a:buClr>
                <a:schemeClr val="dk1"/>
              </a:buClr>
              <a:buSzPts val="1100"/>
              <a:buFont typeface="Arial"/>
              <a:buNone/>
            </a:pPr>
            <a:r>
              <a:t/>
            </a:r>
            <a:endParaRPr>
              <a:solidFill>
                <a:schemeClr val="dk1"/>
              </a:solidFill>
            </a:endParaRPr>
          </a:p>
          <a:p>
            <a:pPr indent="0" lvl="0" marL="0" rtl="0" algn="l">
              <a:spcBef>
                <a:spcPts val="1200"/>
              </a:spcBef>
              <a:spcAft>
                <a:spcPts val="0"/>
              </a:spcAft>
              <a:buNone/>
            </a:pPr>
            <a:r>
              <a:t/>
            </a:r>
            <a:endParaRPr sz="1200">
              <a:solidFill>
                <a:schemeClr val="dk1"/>
              </a:solidFill>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7" name="Shape 327"/>
        <p:cNvGrpSpPr/>
        <p:nvPr/>
      </p:nvGrpSpPr>
      <p:grpSpPr>
        <a:xfrm>
          <a:off x="0" y="0"/>
          <a:ext cx="0" cy="0"/>
          <a:chOff x="0" y="0"/>
          <a:chExt cx="0" cy="0"/>
        </a:xfrm>
      </p:grpSpPr>
      <p:sp>
        <p:nvSpPr>
          <p:cNvPr id="328" name="Google Shape;328;g3f3c27f7cbd_1_21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29" name="Google Shape;329;g3f3c27f7cbd_1_2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3" name="Shape 333"/>
        <p:cNvGrpSpPr/>
        <p:nvPr/>
      </p:nvGrpSpPr>
      <p:grpSpPr>
        <a:xfrm>
          <a:off x="0" y="0"/>
          <a:ext cx="0" cy="0"/>
          <a:chOff x="0" y="0"/>
          <a:chExt cx="0" cy="0"/>
        </a:xfrm>
      </p:grpSpPr>
      <p:sp>
        <p:nvSpPr>
          <p:cNvPr id="334" name="Google Shape;334;g3f3c27f7cbd_1_22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35" name="Google Shape;335;g3f3c27f7cbd_1_22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1" name="Shape 341"/>
        <p:cNvGrpSpPr/>
        <p:nvPr/>
      </p:nvGrpSpPr>
      <p:grpSpPr>
        <a:xfrm>
          <a:off x="0" y="0"/>
          <a:ext cx="0" cy="0"/>
          <a:chOff x="0" y="0"/>
          <a:chExt cx="0" cy="0"/>
        </a:xfrm>
      </p:grpSpPr>
      <p:sp>
        <p:nvSpPr>
          <p:cNvPr id="342" name="Google Shape;342;g3f3c27f7cbd_1_23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43" name="Google Shape;343;g3f3c27f7cbd_1_23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1" name="Shape 351"/>
        <p:cNvGrpSpPr/>
        <p:nvPr/>
      </p:nvGrpSpPr>
      <p:grpSpPr>
        <a:xfrm>
          <a:off x="0" y="0"/>
          <a:ext cx="0" cy="0"/>
          <a:chOff x="0" y="0"/>
          <a:chExt cx="0" cy="0"/>
        </a:xfrm>
      </p:grpSpPr>
      <p:sp>
        <p:nvSpPr>
          <p:cNvPr id="352" name="Google Shape;352;g3f3c27f7cbd_1_23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53" name="Google Shape;353;g3f3c27f7cbd_1_23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9" name="Shape 359"/>
        <p:cNvGrpSpPr/>
        <p:nvPr/>
      </p:nvGrpSpPr>
      <p:grpSpPr>
        <a:xfrm>
          <a:off x="0" y="0"/>
          <a:ext cx="0" cy="0"/>
          <a:chOff x="0" y="0"/>
          <a:chExt cx="0" cy="0"/>
        </a:xfrm>
      </p:grpSpPr>
      <p:sp>
        <p:nvSpPr>
          <p:cNvPr id="360" name="Google Shape;360;g3f3c27f7cbd_1_24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61" name="Google Shape;361;g3f3c27f7cbd_1_24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5" name="Shape 365"/>
        <p:cNvGrpSpPr/>
        <p:nvPr/>
      </p:nvGrpSpPr>
      <p:grpSpPr>
        <a:xfrm>
          <a:off x="0" y="0"/>
          <a:ext cx="0" cy="0"/>
          <a:chOff x="0" y="0"/>
          <a:chExt cx="0" cy="0"/>
        </a:xfrm>
      </p:grpSpPr>
      <p:sp>
        <p:nvSpPr>
          <p:cNvPr id="366" name="Google Shape;366;g3f583827ae0_0_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67" name="Google Shape;367;g3f583827ae0_0_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2" name="Shape 372"/>
        <p:cNvGrpSpPr/>
        <p:nvPr/>
      </p:nvGrpSpPr>
      <p:grpSpPr>
        <a:xfrm>
          <a:off x="0" y="0"/>
          <a:ext cx="0" cy="0"/>
          <a:chOff x="0" y="0"/>
          <a:chExt cx="0" cy="0"/>
        </a:xfrm>
      </p:grpSpPr>
      <p:sp>
        <p:nvSpPr>
          <p:cNvPr id="373" name="Google Shape;373;g3f5cb3068fd_0_17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74" name="Google Shape;374;g3f5cb3068fd_0_17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9" name="Shape 379"/>
        <p:cNvGrpSpPr/>
        <p:nvPr/>
      </p:nvGrpSpPr>
      <p:grpSpPr>
        <a:xfrm>
          <a:off x="0" y="0"/>
          <a:ext cx="0" cy="0"/>
          <a:chOff x="0" y="0"/>
          <a:chExt cx="0" cy="0"/>
        </a:xfrm>
      </p:grpSpPr>
      <p:sp>
        <p:nvSpPr>
          <p:cNvPr id="380" name="Google Shape;380;g3f5cb3068fd_0_18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81" name="Google Shape;381;g3f5cb3068fd_0_18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6" name="Shape 386"/>
        <p:cNvGrpSpPr/>
        <p:nvPr/>
      </p:nvGrpSpPr>
      <p:grpSpPr>
        <a:xfrm>
          <a:off x="0" y="0"/>
          <a:ext cx="0" cy="0"/>
          <a:chOff x="0" y="0"/>
          <a:chExt cx="0" cy="0"/>
        </a:xfrm>
      </p:grpSpPr>
      <p:sp>
        <p:nvSpPr>
          <p:cNvPr id="387" name="Google Shape;387;g3f5cb3068fd_0_18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88" name="Google Shape;388;g3f5cb3068fd_0_18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3" name="Shape 393"/>
        <p:cNvGrpSpPr/>
        <p:nvPr/>
      </p:nvGrpSpPr>
      <p:grpSpPr>
        <a:xfrm>
          <a:off x="0" y="0"/>
          <a:ext cx="0" cy="0"/>
          <a:chOff x="0" y="0"/>
          <a:chExt cx="0" cy="0"/>
        </a:xfrm>
      </p:grpSpPr>
      <p:sp>
        <p:nvSpPr>
          <p:cNvPr id="394" name="Google Shape;394;g3f5cb3068fd_0_19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95" name="Google Shape;395;g3f5cb3068fd_0_19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8" name="Shape 88"/>
        <p:cNvGrpSpPr/>
        <p:nvPr/>
      </p:nvGrpSpPr>
      <p:grpSpPr>
        <a:xfrm>
          <a:off x="0" y="0"/>
          <a:ext cx="0" cy="0"/>
          <a:chOff x="0" y="0"/>
          <a:chExt cx="0" cy="0"/>
        </a:xfrm>
      </p:grpSpPr>
      <p:sp>
        <p:nvSpPr>
          <p:cNvPr id="89" name="Google Shape;89;g3f5751fd7b1_1_4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0" name="Google Shape;90;g3f5751fd7b1_1_4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1200"/>
              </a:spcBef>
              <a:spcAft>
                <a:spcPts val="0"/>
              </a:spcAft>
              <a:buClr>
                <a:schemeClr val="dk1"/>
              </a:buClr>
              <a:buSzPts val="1100"/>
              <a:buFont typeface="Arial"/>
              <a:buNone/>
            </a:pPr>
            <a:r>
              <a:rPr lang="en">
                <a:solidFill>
                  <a:schemeClr val="dk1"/>
                </a:solidFill>
              </a:rPr>
              <a:t>As we've reflected tonight, everything AbleOTUK has achieved over the past five years has been made possible by volunteers. None of us are paid for the work we do. We all give our time alongside our jobs, studies, health and family commitments because we believe in what AbleOTUK stands for.</a:t>
            </a:r>
            <a:endParaRPr>
              <a:solidFill>
                <a:schemeClr val="dk1"/>
              </a:solidFill>
            </a:endParaRPr>
          </a:p>
          <a:p>
            <a:pPr indent="0" lvl="0" marL="0" rtl="0" algn="l">
              <a:lnSpc>
                <a:spcPct val="115000"/>
              </a:lnSpc>
              <a:spcBef>
                <a:spcPts val="1200"/>
              </a:spcBef>
              <a:spcAft>
                <a:spcPts val="0"/>
              </a:spcAft>
              <a:buClr>
                <a:schemeClr val="dk1"/>
              </a:buClr>
              <a:buSzPts val="1100"/>
              <a:buFont typeface="Arial"/>
              <a:buNone/>
            </a:pPr>
            <a:r>
              <a:rPr lang="en">
                <a:solidFill>
                  <a:schemeClr val="dk1"/>
                </a:solidFill>
              </a:rPr>
              <a:t>If you've been inspired by what you've heard this evening and would like to help shape the future of AbleOTUK, we'd love to welcome you as an active member.</a:t>
            </a:r>
            <a:endParaRPr>
              <a:solidFill>
                <a:schemeClr val="dk1"/>
              </a:solidFill>
            </a:endParaRPr>
          </a:p>
          <a:p>
            <a:pPr indent="0" lvl="0" marL="0" rtl="0" algn="l">
              <a:lnSpc>
                <a:spcPct val="115000"/>
              </a:lnSpc>
              <a:spcBef>
                <a:spcPts val="1200"/>
              </a:spcBef>
              <a:spcAft>
                <a:spcPts val="0"/>
              </a:spcAft>
              <a:buClr>
                <a:schemeClr val="dk1"/>
              </a:buClr>
              <a:buSzPts val="1100"/>
              <a:buFont typeface="Arial"/>
              <a:buNone/>
            </a:pPr>
            <a:r>
              <a:rPr lang="en">
                <a:solidFill>
                  <a:schemeClr val="dk1"/>
                </a:solidFill>
              </a:rPr>
              <a:t>Being an active member means becoming part of the team that helps keep AbleOTUK running. That might involve planning events, contributing to our website or monthly newsletter, supporting our peer support groups, responding to consultations or helping us develop new projects and campaigns. We also have an Active Members WhatsApp group where we share ideas, plan activities and keep in touch.</a:t>
            </a:r>
            <a:endParaRPr>
              <a:solidFill>
                <a:schemeClr val="dk1"/>
              </a:solidFill>
            </a:endParaRPr>
          </a:p>
          <a:p>
            <a:pPr indent="0" lvl="0" marL="0" rtl="0" algn="l">
              <a:lnSpc>
                <a:spcPct val="115000"/>
              </a:lnSpc>
              <a:spcBef>
                <a:spcPts val="1200"/>
              </a:spcBef>
              <a:spcAft>
                <a:spcPts val="0"/>
              </a:spcAft>
              <a:buClr>
                <a:schemeClr val="dk1"/>
              </a:buClr>
              <a:buSzPts val="1100"/>
              <a:buFont typeface="Arial"/>
              <a:buNone/>
            </a:pPr>
            <a:r>
              <a:rPr lang="en">
                <a:solidFill>
                  <a:schemeClr val="dk1"/>
                </a:solidFill>
              </a:rPr>
              <a:t>We do ask that you only sign up if you have the time to actively engage. We completely understand that everyone's circumstances are different, and we want volunteering to be enjoyable and sustainable for everyone.</a:t>
            </a:r>
            <a:endParaRPr>
              <a:solidFill>
                <a:schemeClr val="dk1"/>
              </a:solidFill>
            </a:endParaRPr>
          </a:p>
          <a:p>
            <a:pPr indent="0" lvl="0" marL="0" rtl="0" algn="l">
              <a:lnSpc>
                <a:spcPct val="115000"/>
              </a:lnSpc>
              <a:spcBef>
                <a:spcPts val="1200"/>
              </a:spcBef>
              <a:spcAft>
                <a:spcPts val="0"/>
              </a:spcAft>
              <a:buClr>
                <a:schemeClr val="dk1"/>
              </a:buClr>
              <a:buSzPts val="1100"/>
              <a:buFont typeface="Arial"/>
              <a:buNone/>
            </a:pPr>
            <a:r>
              <a:rPr lang="en">
                <a:solidFill>
                  <a:schemeClr val="dk1"/>
                </a:solidFill>
              </a:rPr>
              <a:t>It's also important to say that you do not need to become an active member to be part of AbleOTUK. Many people simply enjoy receiving our monthly newsletter, attending events and being part of our community, and that is equally valued.</a:t>
            </a:r>
            <a:endParaRPr>
              <a:solidFill>
                <a:schemeClr val="dk1"/>
              </a:solidFill>
            </a:endParaRPr>
          </a:p>
          <a:p>
            <a:pPr indent="0" lvl="0" marL="0" rtl="0" algn="l">
              <a:lnSpc>
                <a:spcPct val="115000"/>
              </a:lnSpc>
              <a:spcBef>
                <a:spcPts val="1200"/>
              </a:spcBef>
              <a:spcAft>
                <a:spcPts val="0"/>
              </a:spcAft>
              <a:buClr>
                <a:schemeClr val="dk1"/>
              </a:buClr>
              <a:buSzPts val="1100"/>
              <a:buFont typeface="Arial"/>
              <a:buNone/>
            </a:pPr>
            <a:r>
              <a:rPr lang="en">
                <a:solidFill>
                  <a:schemeClr val="dk1"/>
                </a:solidFill>
              </a:rPr>
              <a:t>If becoming an active member is something you'd be interested in, we'll pop the sign up link in the chat. We'd love to have you join us as we begin the next chapter of AbleOTUK.</a:t>
            </a:r>
            <a:endParaRPr>
              <a:solidFill>
                <a:schemeClr val="dk1"/>
              </a:solidFill>
            </a:endParaRPr>
          </a:p>
          <a:p>
            <a:pPr indent="0" lvl="0" marL="0" rtl="0" algn="l">
              <a:spcBef>
                <a:spcPts val="1200"/>
              </a:spcBef>
              <a:spcAft>
                <a:spcPts val="0"/>
              </a:spcAft>
              <a:buNone/>
            </a:pPr>
            <a:r>
              <a:t/>
            </a:r>
            <a:endParaRPr/>
          </a:p>
        </p:txBody>
      </p:sp>
    </p:spTree>
  </p:cSld>
  <p:clrMapOvr>
    <a:masterClrMapping/>
  </p:clrMapOvr>
</p:notes>
</file>

<file path=ppt/notesSlides/notesSlide5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1" name="Shape 401"/>
        <p:cNvGrpSpPr/>
        <p:nvPr/>
      </p:nvGrpSpPr>
      <p:grpSpPr>
        <a:xfrm>
          <a:off x="0" y="0"/>
          <a:ext cx="0" cy="0"/>
          <a:chOff x="0" y="0"/>
          <a:chExt cx="0" cy="0"/>
        </a:xfrm>
      </p:grpSpPr>
      <p:sp>
        <p:nvSpPr>
          <p:cNvPr id="402" name="Google Shape;402;g3f5cb3068fd_0_20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03" name="Google Shape;403;g3f5cb3068fd_0_20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8" name="Shape 408"/>
        <p:cNvGrpSpPr/>
        <p:nvPr/>
      </p:nvGrpSpPr>
      <p:grpSpPr>
        <a:xfrm>
          <a:off x="0" y="0"/>
          <a:ext cx="0" cy="0"/>
          <a:chOff x="0" y="0"/>
          <a:chExt cx="0" cy="0"/>
        </a:xfrm>
      </p:grpSpPr>
      <p:sp>
        <p:nvSpPr>
          <p:cNvPr id="409" name="Google Shape;409;g3f5cb3068fd_0_16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10" name="Google Shape;410;g3f5cb3068fd_0_16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5" name="Shape 415"/>
        <p:cNvGrpSpPr/>
        <p:nvPr/>
      </p:nvGrpSpPr>
      <p:grpSpPr>
        <a:xfrm>
          <a:off x="0" y="0"/>
          <a:ext cx="0" cy="0"/>
          <a:chOff x="0" y="0"/>
          <a:chExt cx="0" cy="0"/>
        </a:xfrm>
      </p:grpSpPr>
      <p:sp>
        <p:nvSpPr>
          <p:cNvPr id="416" name="Google Shape;416;g3f5b017983e_0_1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17" name="Google Shape;417;g3f5b017983e_0_1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2" name="Shape 422"/>
        <p:cNvGrpSpPr/>
        <p:nvPr/>
      </p:nvGrpSpPr>
      <p:grpSpPr>
        <a:xfrm>
          <a:off x="0" y="0"/>
          <a:ext cx="0" cy="0"/>
          <a:chOff x="0" y="0"/>
          <a:chExt cx="0" cy="0"/>
        </a:xfrm>
      </p:grpSpPr>
      <p:sp>
        <p:nvSpPr>
          <p:cNvPr id="423" name="Google Shape;423;g3f5c0bfb628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24" name="Google Shape;424;g3f5c0bfb628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9" name="Shape 429"/>
        <p:cNvGrpSpPr/>
        <p:nvPr/>
      </p:nvGrpSpPr>
      <p:grpSpPr>
        <a:xfrm>
          <a:off x="0" y="0"/>
          <a:ext cx="0" cy="0"/>
          <a:chOff x="0" y="0"/>
          <a:chExt cx="0" cy="0"/>
        </a:xfrm>
      </p:grpSpPr>
      <p:sp>
        <p:nvSpPr>
          <p:cNvPr id="430" name="Google Shape;430;g3f583827ae0_0_1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31" name="Google Shape;431;g3f583827ae0_0_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6" name="Shape 96"/>
        <p:cNvGrpSpPr/>
        <p:nvPr/>
      </p:nvGrpSpPr>
      <p:grpSpPr>
        <a:xfrm>
          <a:off x="0" y="0"/>
          <a:ext cx="0" cy="0"/>
          <a:chOff x="0" y="0"/>
          <a:chExt cx="0" cy="0"/>
        </a:xfrm>
      </p:grpSpPr>
      <p:sp>
        <p:nvSpPr>
          <p:cNvPr id="97" name="Google Shape;97;g3f5751fd7b1_1_5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8" name="Google Shape;98;g3f5751fd7b1_1_5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3" name="Shape 103"/>
        <p:cNvGrpSpPr/>
        <p:nvPr/>
      </p:nvGrpSpPr>
      <p:grpSpPr>
        <a:xfrm>
          <a:off x="0" y="0"/>
          <a:ext cx="0" cy="0"/>
          <a:chOff x="0" y="0"/>
          <a:chExt cx="0" cy="0"/>
        </a:xfrm>
      </p:grpSpPr>
      <p:sp>
        <p:nvSpPr>
          <p:cNvPr id="104" name="Google Shape;104;g3f5cb3068fd_0_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5" name="Google Shape;105;g3f5cb3068fd_0_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0" name="Shape 110"/>
        <p:cNvGrpSpPr/>
        <p:nvPr/>
      </p:nvGrpSpPr>
      <p:grpSpPr>
        <a:xfrm>
          <a:off x="0" y="0"/>
          <a:ext cx="0" cy="0"/>
          <a:chOff x="0" y="0"/>
          <a:chExt cx="0" cy="0"/>
        </a:xfrm>
      </p:grpSpPr>
      <p:sp>
        <p:nvSpPr>
          <p:cNvPr id="111" name="Google Shape;111;g3f5cb3068fd_0_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2" name="Google Shape;112;g3f5cb3068fd_0_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7" name="Shape 117"/>
        <p:cNvGrpSpPr/>
        <p:nvPr/>
      </p:nvGrpSpPr>
      <p:grpSpPr>
        <a:xfrm>
          <a:off x="0" y="0"/>
          <a:ext cx="0" cy="0"/>
          <a:chOff x="0" y="0"/>
          <a:chExt cx="0" cy="0"/>
        </a:xfrm>
      </p:grpSpPr>
      <p:sp>
        <p:nvSpPr>
          <p:cNvPr id="118" name="Google Shape;118;g3f5cb3068fd_0_1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9" name="Google Shape;119;g3f5cb3068fd_0_1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075"/>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0"/>
              </a:spcBef>
              <a:spcAft>
                <a:spcPts val="0"/>
              </a:spcAft>
              <a:buClr>
                <a:schemeClr val="dk2"/>
              </a:buClr>
              <a:buSzPts val="1400"/>
              <a:buChar char="○"/>
              <a:defRPr>
                <a:solidFill>
                  <a:schemeClr val="dk2"/>
                </a:solidFill>
              </a:defRPr>
            </a:lvl2pPr>
            <a:lvl3pPr indent="-317500" lvl="2" marL="1371600">
              <a:lnSpc>
                <a:spcPct val="115000"/>
              </a:lnSpc>
              <a:spcBef>
                <a:spcPts val="0"/>
              </a:spcBef>
              <a:spcAft>
                <a:spcPts val="0"/>
              </a:spcAft>
              <a:buClr>
                <a:schemeClr val="dk2"/>
              </a:buClr>
              <a:buSzPts val="1400"/>
              <a:buChar char="■"/>
              <a:defRPr>
                <a:solidFill>
                  <a:schemeClr val="dk2"/>
                </a:solidFill>
              </a:defRPr>
            </a:lvl3pPr>
            <a:lvl4pPr indent="-317500" lvl="3" marL="1828800">
              <a:lnSpc>
                <a:spcPct val="115000"/>
              </a:lnSpc>
              <a:spcBef>
                <a:spcPts val="0"/>
              </a:spcBef>
              <a:spcAft>
                <a:spcPts val="0"/>
              </a:spcAft>
              <a:buClr>
                <a:schemeClr val="dk2"/>
              </a:buClr>
              <a:buSzPts val="1400"/>
              <a:buChar char="●"/>
              <a:defRPr>
                <a:solidFill>
                  <a:schemeClr val="dk2"/>
                </a:solidFill>
              </a:defRPr>
            </a:lvl4pPr>
            <a:lvl5pPr indent="-317500" lvl="4" marL="2286000">
              <a:lnSpc>
                <a:spcPct val="115000"/>
              </a:lnSpc>
              <a:spcBef>
                <a:spcPts val="0"/>
              </a:spcBef>
              <a:spcAft>
                <a:spcPts val="0"/>
              </a:spcAft>
              <a:buClr>
                <a:schemeClr val="dk2"/>
              </a:buClr>
              <a:buSzPts val="1400"/>
              <a:buChar char="○"/>
              <a:defRPr>
                <a:solidFill>
                  <a:schemeClr val="dk2"/>
                </a:solidFill>
              </a:defRPr>
            </a:lvl5pPr>
            <a:lvl6pPr indent="-317500" lvl="5" marL="2743200">
              <a:lnSpc>
                <a:spcPct val="115000"/>
              </a:lnSpc>
              <a:spcBef>
                <a:spcPts val="0"/>
              </a:spcBef>
              <a:spcAft>
                <a:spcPts val="0"/>
              </a:spcAft>
              <a:buClr>
                <a:schemeClr val="dk2"/>
              </a:buClr>
              <a:buSzPts val="1400"/>
              <a:buChar char="■"/>
              <a:defRPr>
                <a:solidFill>
                  <a:schemeClr val="dk2"/>
                </a:solidFill>
              </a:defRPr>
            </a:lvl6pPr>
            <a:lvl7pPr indent="-317500" lvl="6" marL="3200400">
              <a:lnSpc>
                <a:spcPct val="115000"/>
              </a:lnSpc>
              <a:spcBef>
                <a:spcPts val="0"/>
              </a:spcBef>
              <a:spcAft>
                <a:spcPts val="0"/>
              </a:spcAft>
              <a:buClr>
                <a:schemeClr val="dk2"/>
              </a:buClr>
              <a:buSzPts val="1400"/>
              <a:buChar char="●"/>
              <a:defRPr>
                <a:solidFill>
                  <a:schemeClr val="dk2"/>
                </a:solidFill>
              </a:defRPr>
            </a:lvl7pPr>
            <a:lvl8pPr indent="-317500" lvl="7" marL="3657600">
              <a:lnSpc>
                <a:spcPct val="115000"/>
              </a:lnSpc>
              <a:spcBef>
                <a:spcPts val="0"/>
              </a:spcBef>
              <a:spcAft>
                <a:spcPts val="0"/>
              </a:spcAft>
              <a:buClr>
                <a:schemeClr val="dk2"/>
              </a:buClr>
              <a:buSzPts val="1400"/>
              <a:buChar char="○"/>
              <a:defRPr>
                <a:solidFill>
                  <a:schemeClr val="dk2"/>
                </a:solidFill>
              </a:defRPr>
            </a:lvl8pPr>
            <a:lvl9pPr indent="-317500" lvl="8" marL="4114800">
              <a:lnSpc>
                <a:spcPct val="115000"/>
              </a:lnSpc>
              <a:spcBef>
                <a:spcPts val="0"/>
              </a:spcBef>
              <a:spcAft>
                <a:spcPts val="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xml"/><Relationship Id="rId3" Type="http://schemas.openxmlformats.org/officeDocument/2006/relationships/image" Target="../media/image5.jpg"/><Relationship Id="rId4" Type="http://schemas.openxmlformats.org/officeDocument/2006/relationships/image" Target="../media/image6.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xml"/><Relationship Id="rId3" Type="http://schemas.openxmlformats.org/officeDocument/2006/relationships/image" Target="../media/image8.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xml"/><Relationship Id="rId3" Type="http://schemas.openxmlformats.org/officeDocument/2006/relationships/image" Target="../media/image9.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xml"/><Relationship Id="rId3" Type="http://schemas.openxmlformats.org/officeDocument/2006/relationships/image" Target="../media/image12.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3.xml"/><Relationship Id="rId3" Type="http://schemas.openxmlformats.org/officeDocument/2006/relationships/image" Target="../media/image24.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4.xml"/><Relationship Id="rId3" Type="http://schemas.openxmlformats.org/officeDocument/2006/relationships/image" Target="../media/image15.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5.xml"/><Relationship Id="rId3" Type="http://schemas.openxmlformats.org/officeDocument/2006/relationships/image" Target="../media/image16.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6.xml"/><Relationship Id="rId3" Type="http://schemas.openxmlformats.org/officeDocument/2006/relationships/image" Target="../media/image14.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7.xml"/><Relationship Id="rId3" Type="http://schemas.openxmlformats.org/officeDocument/2006/relationships/image" Target="../media/image17.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8.xml"/><Relationship Id="rId3" Type="http://schemas.openxmlformats.org/officeDocument/2006/relationships/image" Target="../media/image19.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9.xml"/><Relationship Id="rId3" Type="http://schemas.openxmlformats.org/officeDocument/2006/relationships/image" Target="../media/image21.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2.xml"/><Relationship Id="rId3" Type="http://schemas.openxmlformats.org/officeDocument/2006/relationships/image" Target="../media/image2.jp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0.xml"/><Relationship Id="rId3" Type="http://schemas.openxmlformats.org/officeDocument/2006/relationships/image" Target="../media/image30.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1.xml"/><Relationship Id="rId3" Type="http://schemas.openxmlformats.org/officeDocument/2006/relationships/image" Target="../media/image23.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2.xml"/><Relationship Id="rId3" Type="http://schemas.openxmlformats.org/officeDocument/2006/relationships/image" Target="../media/image25.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3.xml"/><Relationship Id="rId3" Type="http://schemas.openxmlformats.org/officeDocument/2006/relationships/image" Target="../media/image26.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4.xml"/><Relationship Id="rId3" Type="http://schemas.openxmlformats.org/officeDocument/2006/relationships/image" Target="../media/image32.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5.xml"/><Relationship Id="rId3" Type="http://schemas.openxmlformats.org/officeDocument/2006/relationships/image" Target="../media/image34.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6.xml"/><Relationship Id="rId3" Type="http://schemas.openxmlformats.org/officeDocument/2006/relationships/image" Target="../media/image29.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7.xml"/><Relationship Id="rId3" Type="http://schemas.openxmlformats.org/officeDocument/2006/relationships/image" Target="../media/image41.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8.xml"/><Relationship Id="rId3" Type="http://schemas.openxmlformats.org/officeDocument/2006/relationships/image" Target="../media/image33.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9.xml"/><Relationship Id="rId3" Type="http://schemas.openxmlformats.org/officeDocument/2006/relationships/image" Target="../media/image27.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 Id="rId3" Type="http://schemas.openxmlformats.org/officeDocument/2006/relationships/image" Target="../media/image1.jp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0.xml"/><Relationship Id="rId3" Type="http://schemas.openxmlformats.org/officeDocument/2006/relationships/image" Target="../media/image28.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1.xml"/><Relationship Id="rId3" Type="http://schemas.openxmlformats.org/officeDocument/2006/relationships/image" Target="../media/image42.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2.xml"/><Relationship Id="rId3" Type="http://schemas.openxmlformats.org/officeDocument/2006/relationships/image" Target="../media/image31.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3.xml"/><Relationship Id="rId3" Type="http://schemas.openxmlformats.org/officeDocument/2006/relationships/image" Target="../media/image47.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5.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8.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9.xml"/></Relationships>
</file>

<file path=ppt/slides/_rels/slide4.xml.rels><?xml version="1.0" encoding="UTF-8" standalone="yes"?><Relationships xmlns="http://schemas.openxmlformats.org/package/2006/relationships"><Relationship Id="rId11" Type="http://schemas.openxmlformats.org/officeDocument/2006/relationships/image" Target="../media/image43.png"/><Relationship Id="rId10" Type="http://schemas.openxmlformats.org/officeDocument/2006/relationships/image" Target="../media/image20.png"/><Relationship Id="rId13" Type="http://schemas.openxmlformats.org/officeDocument/2006/relationships/image" Target="../media/image36.png"/><Relationship Id="rId12" Type="http://schemas.openxmlformats.org/officeDocument/2006/relationships/image" Target="../media/image11.png"/><Relationship Id="rId1" Type="http://schemas.openxmlformats.org/officeDocument/2006/relationships/slideLayout" Target="../slideLayouts/slideLayout3.xml"/><Relationship Id="rId2" Type="http://schemas.openxmlformats.org/officeDocument/2006/relationships/notesSlide" Target="../notesSlides/notesSlide4.xml"/><Relationship Id="rId3" Type="http://schemas.openxmlformats.org/officeDocument/2006/relationships/image" Target="../media/image7.png"/><Relationship Id="rId4" Type="http://schemas.openxmlformats.org/officeDocument/2006/relationships/image" Target="../media/image40.png"/><Relationship Id="rId9" Type="http://schemas.openxmlformats.org/officeDocument/2006/relationships/image" Target="../media/image45.png"/><Relationship Id="rId15" Type="http://schemas.openxmlformats.org/officeDocument/2006/relationships/image" Target="../media/image48.png"/><Relationship Id="rId14" Type="http://schemas.openxmlformats.org/officeDocument/2006/relationships/image" Target="../media/image18.png"/><Relationship Id="rId16" Type="http://schemas.openxmlformats.org/officeDocument/2006/relationships/image" Target="../media/image44.png"/><Relationship Id="rId5" Type="http://schemas.openxmlformats.org/officeDocument/2006/relationships/image" Target="../media/image35.png"/><Relationship Id="rId6" Type="http://schemas.openxmlformats.org/officeDocument/2006/relationships/image" Target="../media/image13.png"/><Relationship Id="rId7" Type="http://schemas.openxmlformats.org/officeDocument/2006/relationships/image" Target="../media/image38.png"/><Relationship Id="rId8" Type="http://schemas.openxmlformats.org/officeDocument/2006/relationships/image" Target="../media/image37.pn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0.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1.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3.xml"/></Relationships>
</file>

<file path=ppt/slides/_rels/slide44.xml.rels><?xml version="1.0" encoding="UTF-8" standalone="yes"?><Relationships xmlns="http://schemas.openxmlformats.org/package/2006/relationships"><Relationship Id="rId11" Type="http://schemas.openxmlformats.org/officeDocument/2006/relationships/hyperlink" Target="https://doi.org/10.1080/09687599.2023.2181765" TargetMode="External"/><Relationship Id="rId10" Type="http://schemas.openxmlformats.org/officeDocument/2006/relationships/hyperlink" Target="https://doi.org/10.1080/09687599.2023.2181765" TargetMode="External"/><Relationship Id="rId1" Type="http://schemas.openxmlformats.org/officeDocument/2006/relationships/slideLayout" Target="../slideLayouts/slideLayout3.xml"/><Relationship Id="rId2" Type="http://schemas.openxmlformats.org/officeDocument/2006/relationships/notesSlide" Target="../notesSlides/notesSlide44.xml"/><Relationship Id="rId3" Type="http://schemas.openxmlformats.org/officeDocument/2006/relationships/hyperlink" Target="https://doi.org/10.1016/j.dhjo.2020.100890" TargetMode="External"/><Relationship Id="rId4" Type="http://schemas.openxmlformats.org/officeDocument/2006/relationships/hyperlink" Target="https://doi.org/10.1016/j.dhjo.2020.100890" TargetMode="External"/><Relationship Id="rId9" Type="http://schemas.openxmlformats.org/officeDocument/2006/relationships/hyperlink" Target="https://doi.org/10.1080/1034912X.2018.1430352%C2%A0" TargetMode="External"/><Relationship Id="rId5" Type="http://schemas.openxmlformats.org/officeDocument/2006/relationships/hyperlink" Target="https://doi.org/10.1080/11038128.2022.2130821" TargetMode="External"/><Relationship Id="rId6" Type="http://schemas.openxmlformats.org/officeDocument/2006/relationships/hyperlink" Target="https://doi.org/10.1080/11038128.2022.2130821" TargetMode="External"/><Relationship Id="rId7" Type="http://schemas.openxmlformats.org/officeDocument/2006/relationships/hyperlink" Target="https://www.hcpc-uk.org/globalassets/resources/factsheets/hcpc-diversity-data-2021-factsheet--occupational-therapists.pdf" TargetMode="External"/><Relationship Id="rId8" Type="http://schemas.openxmlformats.org/officeDocument/2006/relationships/hyperlink" Target="https://www.hcpc-uk.org/globalassets/resources/factsheets/hcpc-diversity-data-2021-factsheet--occupational-therapists.pdf" TargetMode="Externa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45.xml"/><Relationship Id="rId3" Type="http://schemas.openxmlformats.org/officeDocument/2006/relationships/image" Target="../media/image47.png"/></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46.xml"/><Relationship Id="rId3" Type="http://schemas.openxmlformats.org/officeDocument/2006/relationships/image" Target="../media/image46.png"/></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4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48.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49.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 Id="rId3" Type="http://schemas.openxmlformats.org/officeDocument/2006/relationships/image" Target="../media/image46.png"/></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50.xml"/><Relationship Id="rId3" Type="http://schemas.openxmlformats.org/officeDocument/2006/relationships/image" Target="../media/image49.png"/></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51.xml"/><Relationship Id="rId3" Type="http://schemas.openxmlformats.org/officeDocument/2006/relationships/image" Target="../media/image39.jpg"/></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52.xml"/><Relationship Id="rId3" Type="http://schemas.openxmlformats.org/officeDocument/2006/relationships/image" Target="../media/image1.jpg"/></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53.xml"/><Relationship Id="rId3" Type="http://schemas.openxmlformats.org/officeDocument/2006/relationships/image" Target="../media/image52.png"/></Relationships>
</file>

<file path=ppt/slides/_rels/slide54.xml.rels><?xml version="1.0" encoding="UTF-8" standalone="yes"?><Relationships xmlns="http://schemas.openxmlformats.org/package/2006/relationships"><Relationship Id="rId11" Type="http://schemas.openxmlformats.org/officeDocument/2006/relationships/image" Target="../media/image53.png"/><Relationship Id="rId10" Type="http://schemas.openxmlformats.org/officeDocument/2006/relationships/image" Target="../media/image51.png"/><Relationship Id="rId1" Type="http://schemas.openxmlformats.org/officeDocument/2006/relationships/slideLayout" Target="../slideLayouts/slideLayout3.xml"/><Relationship Id="rId2" Type="http://schemas.openxmlformats.org/officeDocument/2006/relationships/notesSlide" Target="../notesSlides/notesSlide54.xml"/><Relationship Id="rId3" Type="http://schemas.openxmlformats.org/officeDocument/2006/relationships/image" Target="../media/image39.jpg"/><Relationship Id="rId4" Type="http://schemas.openxmlformats.org/officeDocument/2006/relationships/image" Target="../media/image50.png"/><Relationship Id="rId9" Type="http://schemas.openxmlformats.org/officeDocument/2006/relationships/image" Target="../media/image52.png"/><Relationship Id="rId5" Type="http://schemas.openxmlformats.org/officeDocument/2006/relationships/image" Target="../media/image47.png"/><Relationship Id="rId6" Type="http://schemas.openxmlformats.org/officeDocument/2006/relationships/image" Target="../media/image1.jpg"/><Relationship Id="rId7" Type="http://schemas.openxmlformats.org/officeDocument/2006/relationships/image" Target="../media/image46.png"/><Relationship Id="rId8" Type="http://schemas.openxmlformats.org/officeDocument/2006/relationships/image" Target="../media/image49.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 Id="rId3" Type="http://schemas.openxmlformats.org/officeDocument/2006/relationships/image" Target="../media/image3.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 Id="rId3" Type="http://schemas.openxmlformats.org/officeDocument/2006/relationships/image" Target="../media/image10.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 Id="rId3" Type="http://schemas.openxmlformats.org/officeDocument/2006/relationships/image" Target="../media/image4.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 Id="rId3" Type="http://schemas.openxmlformats.org/officeDocument/2006/relationships/image" Target="../media/image22.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6F5EE">
            <a:alpha val="92160"/>
          </a:srgbClr>
        </a:solidFill>
      </p:bgPr>
    </p:bg>
    <p:spTree>
      <p:nvGrpSpPr>
        <p:cNvPr id="53" name="Shape 53"/>
        <p:cNvGrpSpPr/>
        <p:nvPr/>
      </p:nvGrpSpPr>
      <p:grpSpPr>
        <a:xfrm>
          <a:off x="0" y="0"/>
          <a:ext cx="0" cy="0"/>
          <a:chOff x="0" y="0"/>
          <a:chExt cx="0" cy="0"/>
        </a:xfrm>
      </p:grpSpPr>
      <p:sp>
        <p:nvSpPr>
          <p:cNvPr id="54" name="Google Shape;54;p13"/>
          <p:cNvSpPr txBox="1"/>
          <p:nvPr/>
        </p:nvSpPr>
        <p:spPr>
          <a:xfrm>
            <a:off x="5597350" y="4389175"/>
            <a:ext cx="3370500" cy="363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100">
                <a:solidFill>
                  <a:schemeClr val="dk2"/>
                </a:solidFill>
              </a:rPr>
              <a:t>Artwork by @makedaisychains / Hannah Daisy </a:t>
            </a:r>
            <a:endParaRPr sz="1100">
              <a:solidFill>
                <a:schemeClr val="dk2"/>
              </a:solidFill>
            </a:endParaRPr>
          </a:p>
        </p:txBody>
      </p:sp>
      <p:sp>
        <p:nvSpPr>
          <p:cNvPr id="55" name="Google Shape;55;p13"/>
          <p:cNvSpPr txBox="1"/>
          <p:nvPr>
            <p:ph idx="4294967295" type="subTitle"/>
          </p:nvPr>
        </p:nvSpPr>
        <p:spPr>
          <a:xfrm>
            <a:off x="265500" y="2671950"/>
            <a:ext cx="4045200" cy="1366200"/>
          </a:xfrm>
          <a:prstGeom prst="rect">
            <a:avLst/>
          </a:prstGeom>
        </p:spPr>
        <p:txBody>
          <a:bodyPr anchorCtr="0" anchor="t" bIns="91425" lIns="91425" spcFirstLastPara="1" rIns="91425" wrap="square" tIns="91425">
            <a:normAutofit fontScale="70000" lnSpcReduction="20000"/>
          </a:bodyPr>
          <a:lstStyle/>
          <a:p>
            <a:pPr indent="0" lvl="0" marL="0" rtl="0" algn="ctr">
              <a:lnSpc>
                <a:spcPct val="115000"/>
              </a:lnSpc>
              <a:spcBef>
                <a:spcPts val="1200"/>
              </a:spcBef>
              <a:spcAft>
                <a:spcPts val="1200"/>
              </a:spcAft>
              <a:buClr>
                <a:schemeClr val="dk1"/>
              </a:buClr>
              <a:buSzPct val="30462"/>
              <a:buFont typeface="Arial"/>
              <a:buNone/>
            </a:pPr>
            <a:r>
              <a:rPr lang="en" sz="3611">
                <a:solidFill>
                  <a:schemeClr val="dk1"/>
                </a:solidFill>
                <a:latin typeface="Roboto Serif"/>
                <a:ea typeface="Roboto Serif"/>
                <a:cs typeface="Roboto Serif"/>
                <a:sym typeface="Roboto Serif"/>
              </a:rPr>
              <a:t>Celebration and Learning Event - Welcome</a:t>
            </a:r>
            <a:endParaRPr/>
          </a:p>
        </p:txBody>
      </p:sp>
      <p:pic>
        <p:nvPicPr>
          <p:cNvPr id="56" name="Google Shape;56;p13" title="Image 03-11-2021 at 19.47.jpg"/>
          <p:cNvPicPr preferRelativeResize="0"/>
          <p:nvPr/>
        </p:nvPicPr>
        <p:blipFill>
          <a:blip r:embed="rId3">
            <a:alphaModFix/>
          </a:blip>
          <a:stretch>
            <a:fillRect/>
          </a:stretch>
        </p:blipFill>
        <p:spPr>
          <a:xfrm>
            <a:off x="389200" y="531900"/>
            <a:ext cx="4113524" cy="1772826"/>
          </a:xfrm>
          <a:prstGeom prst="rect">
            <a:avLst/>
          </a:prstGeom>
          <a:noFill/>
          <a:ln>
            <a:noFill/>
          </a:ln>
        </p:spPr>
      </p:pic>
      <p:pic>
        <p:nvPicPr>
          <p:cNvPr id="57" name="Google Shape;57;p13" title="Final white.jpg"/>
          <p:cNvPicPr preferRelativeResize="0"/>
          <p:nvPr/>
        </p:nvPicPr>
        <p:blipFill>
          <a:blip r:embed="rId4">
            <a:alphaModFix/>
          </a:blip>
          <a:stretch>
            <a:fillRect/>
          </a:stretch>
        </p:blipFill>
        <p:spPr>
          <a:xfrm>
            <a:off x="4709775" y="1180775"/>
            <a:ext cx="4169001" cy="2947607"/>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7" name="Shape 127"/>
        <p:cNvGrpSpPr/>
        <p:nvPr/>
      </p:nvGrpSpPr>
      <p:grpSpPr>
        <a:xfrm>
          <a:off x="0" y="0"/>
          <a:ext cx="0" cy="0"/>
          <a:chOff x="0" y="0"/>
          <a:chExt cx="0" cy="0"/>
        </a:xfrm>
      </p:grpSpPr>
      <p:sp>
        <p:nvSpPr>
          <p:cNvPr id="128" name="Google Shape;128;p22"/>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t/>
            </a:r>
            <a:endParaRPr/>
          </a:p>
        </p:txBody>
      </p:sp>
      <p:sp>
        <p:nvSpPr>
          <p:cNvPr id="129" name="Google Shape;129;p22"/>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t/>
            </a:r>
            <a:endParaRPr/>
          </a:p>
        </p:txBody>
      </p:sp>
      <p:pic>
        <p:nvPicPr>
          <p:cNvPr id="130" name="Google Shape;130;p22"/>
          <p:cNvPicPr preferRelativeResize="0"/>
          <p:nvPr/>
        </p:nvPicPr>
        <p:blipFill>
          <a:blip r:embed="rId3">
            <a:alphaModFix/>
          </a:blip>
          <a:stretch>
            <a:fillRect/>
          </a:stretch>
        </p:blipFill>
        <p:spPr>
          <a:xfrm>
            <a:off x="0" y="0"/>
            <a:ext cx="9144000" cy="5143500"/>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4" name="Shape 134"/>
        <p:cNvGrpSpPr/>
        <p:nvPr/>
      </p:nvGrpSpPr>
      <p:grpSpPr>
        <a:xfrm>
          <a:off x="0" y="0"/>
          <a:ext cx="0" cy="0"/>
          <a:chOff x="0" y="0"/>
          <a:chExt cx="0" cy="0"/>
        </a:xfrm>
      </p:grpSpPr>
      <p:sp>
        <p:nvSpPr>
          <p:cNvPr id="135" name="Google Shape;135;p23"/>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t/>
            </a:r>
            <a:endParaRPr/>
          </a:p>
        </p:txBody>
      </p:sp>
      <p:sp>
        <p:nvSpPr>
          <p:cNvPr id="136" name="Google Shape;136;p23"/>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t/>
            </a:r>
            <a:endParaRPr/>
          </a:p>
        </p:txBody>
      </p:sp>
      <p:pic>
        <p:nvPicPr>
          <p:cNvPr id="137" name="Google Shape;137;p23"/>
          <p:cNvPicPr preferRelativeResize="0"/>
          <p:nvPr/>
        </p:nvPicPr>
        <p:blipFill>
          <a:blip r:embed="rId3">
            <a:alphaModFix/>
          </a:blip>
          <a:stretch>
            <a:fillRect/>
          </a:stretch>
        </p:blipFill>
        <p:spPr>
          <a:xfrm>
            <a:off x="0" y="0"/>
            <a:ext cx="9144000" cy="5143500"/>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1" name="Shape 141"/>
        <p:cNvGrpSpPr/>
        <p:nvPr/>
      </p:nvGrpSpPr>
      <p:grpSpPr>
        <a:xfrm>
          <a:off x="0" y="0"/>
          <a:ext cx="0" cy="0"/>
          <a:chOff x="0" y="0"/>
          <a:chExt cx="0" cy="0"/>
        </a:xfrm>
      </p:grpSpPr>
      <p:sp>
        <p:nvSpPr>
          <p:cNvPr id="142" name="Google Shape;142;p24"/>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t/>
            </a:r>
            <a:endParaRPr/>
          </a:p>
        </p:txBody>
      </p:sp>
      <p:sp>
        <p:nvSpPr>
          <p:cNvPr id="143" name="Google Shape;143;p2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t/>
            </a:r>
            <a:endParaRPr/>
          </a:p>
        </p:txBody>
      </p:sp>
      <p:pic>
        <p:nvPicPr>
          <p:cNvPr id="144" name="Google Shape;144;p24"/>
          <p:cNvPicPr preferRelativeResize="0"/>
          <p:nvPr/>
        </p:nvPicPr>
        <p:blipFill>
          <a:blip r:embed="rId3">
            <a:alphaModFix/>
          </a:blip>
          <a:stretch>
            <a:fillRect/>
          </a:stretch>
        </p:blipFill>
        <p:spPr>
          <a:xfrm>
            <a:off x="0" y="0"/>
            <a:ext cx="9144000" cy="5143500"/>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8" name="Shape 148"/>
        <p:cNvGrpSpPr/>
        <p:nvPr/>
      </p:nvGrpSpPr>
      <p:grpSpPr>
        <a:xfrm>
          <a:off x="0" y="0"/>
          <a:ext cx="0" cy="0"/>
          <a:chOff x="0" y="0"/>
          <a:chExt cx="0" cy="0"/>
        </a:xfrm>
      </p:grpSpPr>
      <p:sp>
        <p:nvSpPr>
          <p:cNvPr id="149" name="Google Shape;149;p25"/>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t/>
            </a:r>
            <a:endParaRPr/>
          </a:p>
        </p:txBody>
      </p:sp>
      <p:sp>
        <p:nvSpPr>
          <p:cNvPr id="150" name="Google Shape;150;p25"/>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t/>
            </a:r>
            <a:endParaRPr/>
          </a:p>
        </p:txBody>
      </p:sp>
      <p:pic>
        <p:nvPicPr>
          <p:cNvPr id="151" name="Google Shape;151;p25"/>
          <p:cNvPicPr preferRelativeResize="0"/>
          <p:nvPr/>
        </p:nvPicPr>
        <p:blipFill>
          <a:blip r:embed="rId3">
            <a:alphaModFix/>
          </a:blip>
          <a:stretch>
            <a:fillRect/>
          </a:stretch>
        </p:blipFill>
        <p:spPr>
          <a:xfrm>
            <a:off x="0" y="0"/>
            <a:ext cx="9144000" cy="5143500"/>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5" name="Shape 155"/>
        <p:cNvGrpSpPr/>
        <p:nvPr/>
      </p:nvGrpSpPr>
      <p:grpSpPr>
        <a:xfrm>
          <a:off x="0" y="0"/>
          <a:ext cx="0" cy="0"/>
          <a:chOff x="0" y="0"/>
          <a:chExt cx="0" cy="0"/>
        </a:xfrm>
      </p:grpSpPr>
      <p:sp>
        <p:nvSpPr>
          <p:cNvPr id="156" name="Google Shape;156;p26"/>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t/>
            </a:r>
            <a:endParaRPr/>
          </a:p>
        </p:txBody>
      </p:sp>
      <p:sp>
        <p:nvSpPr>
          <p:cNvPr id="157" name="Google Shape;157;p26"/>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t/>
            </a:r>
            <a:endParaRPr/>
          </a:p>
        </p:txBody>
      </p:sp>
      <p:pic>
        <p:nvPicPr>
          <p:cNvPr id="158" name="Google Shape;158;p26"/>
          <p:cNvPicPr preferRelativeResize="0"/>
          <p:nvPr/>
        </p:nvPicPr>
        <p:blipFill>
          <a:blip r:embed="rId3">
            <a:alphaModFix/>
          </a:blip>
          <a:stretch>
            <a:fillRect/>
          </a:stretch>
        </p:blipFill>
        <p:spPr>
          <a:xfrm>
            <a:off x="0" y="0"/>
            <a:ext cx="9144000" cy="5143500"/>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2" name="Shape 162"/>
        <p:cNvGrpSpPr/>
        <p:nvPr/>
      </p:nvGrpSpPr>
      <p:grpSpPr>
        <a:xfrm>
          <a:off x="0" y="0"/>
          <a:ext cx="0" cy="0"/>
          <a:chOff x="0" y="0"/>
          <a:chExt cx="0" cy="0"/>
        </a:xfrm>
      </p:grpSpPr>
      <p:sp>
        <p:nvSpPr>
          <p:cNvPr id="163" name="Google Shape;163;p27"/>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t/>
            </a:r>
            <a:endParaRPr/>
          </a:p>
        </p:txBody>
      </p:sp>
      <p:sp>
        <p:nvSpPr>
          <p:cNvPr id="164" name="Google Shape;164;p27"/>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t/>
            </a:r>
            <a:endParaRPr/>
          </a:p>
        </p:txBody>
      </p:sp>
      <p:pic>
        <p:nvPicPr>
          <p:cNvPr id="165" name="Google Shape;165;p27"/>
          <p:cNvPicPr preferRelativeResize="0"/>
          <p:nvPr/>
        </p:nvPicPr>
        <p:blipFill>
          <a:blip r:embed="rId3">
            <a:alphaModFix/>
          </a:blip>
          <a:stretch>
            <a:fillRect/>
          </a:stretch>
        </p:blipFill>
        <p:spPr>
          <a:xfrm>
            <a:off x="0" y="0"/>
            <a:ext cx="9144000" cy="5143500"/>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9" name="Shape 169"/>
        <p:cNvGrpSpPr/>
        <p:nvPr/>
      </p:nvGrpSpPr>
      <p:grpSpPr>
        <a:xfrm>
          <a:off x="0" y="0"/>
          <a:ext cx="0" cy="0"/>
          <a:chOff x="0" y="0"/>
          <a:chExt cx="0" cy="0"/>
        </a:xfrm>
      </p:grpSpPr>
      <p:sp>
        <p:nvSpPr>
          <p:cNvPr id="170" name="Google Shape;170;p28"/>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t/>
            </a:r>
            <a:endParaRPr/>
          </a:p>
        </p:txBody>
      </p:sp>
      <p:sp>
        <p:nvSpPr>
          <p:cNvPr id="171" name="Google Shape;171;p28"/>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t/>
            </a:r>
            <a:endParaRPr/>
          </a:p>
        </p:txBody>
      </p:sp>
      <p:pic>
        <p:nvPicPr>
          <p:cNvPr id="172" name="Google Shape;172;p28"/>
          <p:cNvPicPr preferRelativeResize="0"/>
          <p:nvPr/>
        </p:nvPicPr>
        <p:blipFill>
          <a:blip r:embed="rId3">
            <a:alphaModFix/>
          </a:blip>
          <a:stretch>
            <a:fillRect/>
          </a:stretch>
        </p:blipFill>
        <p:spPr>
          <a:xfrm>
            <a:off x="0" y="0"/>
            <a:ext cx="9144000" cy="5143500"/>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6" name="Shape 176"/>
        <p:cNvGrpSpPr/>
        <p:nvPr/>
      </p:nvGrpSpPr>
      <p:grpSpPr>
        <a:xfrm>
          <a:off x="0" y="0"/>
          <a:ext cx="0" cy="0"/>
          <a:chOff x="0" y="0"/>
          <a:chExt cx="0" cy="0"/>
        </a:xfrm>
      </p:grpSpPr>
      <p:sp>
        <p:nvSpPr>
          <p:cNvPr id="177" name="Google Shape;177;p29"/>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t/>
            </a:r>
            <a:endParaRPr/>
          </a:p>
        </p:txBody>
      </p:sp>
      <p:sp>
        <p:nvSpPr>
          <p:cNvPr id="178" name="Google Shape;178;p29"/>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t/>
            </a:r>
            <a:endParaRPr/>
          </a:p>
        </p:txBody>
      </p:sp>
      <p:pic>
        <p:nvPicPr>
          <p:cNvPr id="179" name="Google Shape;179;p29"/>
          <p:cNvPicPr preferRelativeResize="0"/>
          <p:nvPr/>
        </p:nvPicPr>
        <p:blipFill>
          <a:blip r:embed="rId3">
            <a:alphaModFix/>
          </a:blip>
          <a:stretch>
            <a:fillRect/>
          </a:stretch>
        </p:blipFill>
        <p:spPr>
          <a:xfrm>
            <a:off x="0" y="0"/>
            <a:ext cx="9144000" cy="5143500"/>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3" name="Shape 183"/>
        <p:cNvGrpSpPr/>
        <p:nvPr/>
      </p:nvGrpSpPr>
      <p:grpSpPr>
        <a:xfrm>
          <a:off x="0" y="0"/>
          <a:ext cx="0" cy="0"/>
          <a:chOff x="0" y="0"/>
          <a:chExt cx="0" cy="0"/>
        </a:xfrm>
      </p:grpSpPr>
      <p:sp>
        <p:nvSpPr>
          <p:cNvPr id="184" name="Google Shape;184;p30"/>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t/>
            </a:r>
            <a:endParaRPr/>
          </a:p>
        </p:txBody>
      </p:sp>
      <p:sp>
        <p:nvSpPr>
          <p:cNvPr id="185" name="Google Shape;185;p30"/>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t/>
            </a:r>
            <a:endParaRPr/>
          </a:p>
        </p:txBody>
      </p:sp>
      <p:pic>
        <p:nvPicPr>
          <p:cNvPr id="186" name="Google Shape;186;p30"/>
          <p:cNvPicPr preferRelativeResize="0"/>
          <p:nvPr/>
        </p:nvPicPr>
        <p:blipFill>
          <a:blip r:embed="rId3">
            <a:alphaModFix/>
          </a:blip>
          <a:stretch>
            <a:fillRect/>
          </a:stretch>
        </p:blipFill>
        <p:spPr>
          <a:xfrm>
            <a:off x="0" y="0"/>
            <a:ext cx="9144000" cy="5143500"/>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0" name="Shape 190"/>
        <p:cNvGrpSpPr/>
        <p:nvPr/>
      </p:nvGrpSpPr>
      <p:grpSpPr>
        <a:xfrm>
          <a:off x="0" y="0"/>
          <a:ext cx="0" cy="0"/>
          <a:chOff x="0" y="0"/>
          <a:chExt cx="0" cy="0"/>
        </a:xfrm>
      </p:grpSpPr>
      <p:sp>
        <p:nvSpPr>
          <p:cNvPr id="191" name="Google Shape;191;p31"/>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t/>
            </a:r>
            <a:endParaRPr/>
          </a:p>
        </p:txBody>
      </p:sp>
      <p:sp>
        <p:nvSpPr>
          <p:cNvPr id="192" name="Google Shape;192;p31"/>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t/>
            </a:r>
            <a:endParaRPr/>
          </a:p>
        </p:txBody>
      </p:sp>
      <p:pic>
        <p:nvPicPr>
          <p:cNvPr id="193" name="Google Shape;193;p31"/>
          <p:cNvPicPr preferRelativeResize="0"/>
          <p:nvPr/>
        </p:nvPicPr>
        <p:blipFill>
          <a:blip r:embed="rId3">
            <a:alphaModFix/>
          </a:blip>
          <a:stretch>
            <a:fillRect/>
          </a:stretch>
        </p:blipFill>
        <p:spPr>
          <a:xfrm>
            <a:off x="0" y="0"/>
            <a:ext cx="9144000" cy="5143500"/>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6F5EE">
            <a:alpha val="92160"/>
          </a:srgbClr>
        </a:solidFill>
      </p:bgPr>
    </p:bg>
    <p:spTree>
      <p:nvGrpSpPr>
        <p:cNvPr id="61" name="Shape 61"/>
        <p:cNvGrpSpPr/>
        <p:nvPr/>
      </p:nvGrpSpPr>
      <p:grpSpPr>
        <a:xfrm>
          <a:off x="0" y="0"/>
          <a:ext cx="0" cy="0"/>
          <a:chOff x="0" y="0"/>
          <a:chExt cx="0" cy="0"/>
        </a:xfrm>
      </p:grpSpPr>
      <p:pic>
        <p:nvPicPr>
          <p:cNvPr descr="Beautify as image" id="62" name="Google Shape;62;p14"/>
          <p:cNvPicPr preferRelativeResize="0"/>
          <p:nvPr/>
        </p:nvPicPr>
        <p:blipFill>
          <a:blip r:embed="rId3">
            <a:alphaModFix/>
          </a:blip>
          <a:stretch>
            <a:fillRect/>
          </a:stretch>
        </p:blipFill>
        <p:spPr>
          <a:xfrm>
            <a:off x="0" y="0"/>
            <a:ext cx="9039424" cy="5047875"/>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7" name="Shape 197"/>
        <p:cNvGrpSpPr/>
        <p:nvPr/>
      </p:nvGrpSpPr>
      <p:grpSpPr>
        <a:xfrm>
          <a:off x="0" y="0"/>
          <a:ext cx="0" cy="0"/>
          <a:chOff x="0" y="0"/>
          <a:chExt cx="0" cy="0"/>
        </a:xfrm>
      </p:grpSpPr>
      <p:sp>
        <p:nvSpPr>
          <p:cNvPr id="198" name="Google Shape;198;p32"/>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t/>
            </a:r>
            <a:endParaRPr/>
          </a:p>
        </p:txBody>
      </p:sp>
      <p:sp>
        <p:nvSpPr>
          <p:cNvPr id="199" name="Google Shape;199;p32"/>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t/>
            </a:r>
            <a:endParaRPr/>
          </a:p>
        </p:txBody>
      </p:sp>
      <p:pic>
        <p:nvPicPr>
          <p:cNvPr id="200" name="Google Shape;200;p32"/>
          <p:cNvPicPr preferRelativeResize="0"/>
          <p:nvPr/>
        </p:nvPicPr>
        <p:blipFill>
          <a:blip r:embed="rId3">
            <a:alphaModFix/>
          </a:blip>
          <a:stretch>
            <a:fillRect/>
          </a:stretch>
        </p:blipFill>
        <p:spPr>
          <a:xfrm>
            <a:off x="0" y="0"/>
            <a:ext cx="9144000" cy="5143500"/>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4" name="Shape 204"/>
        <p:cNvGrpSpPr/>
        <p:nvPr/>
      </p:nvGrpSpPr>
      <p:grpSpPr>
        <a:xfrm>
          <a:off x="0" y="0"/>
          <a:ext cx="0" cy="0"/>
          <a:chOff x="0" y="0"/>
          <a:chExt cx="0" cy="0"/>
        </a:xfrm>
      </p:grpSpPr>
      <p:sp>
        <p:nvSpPr>
          <p:cNvPr id="205" name="Google Shape;205;p33"/>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t/>
            </a:r>
            <a:endParaRPr/>
          </a:p>
        </p:txBody>
      </p:sp>
      <p:sp>
        <p:nvSpPr>
          <p:cNvPr id="206" name="Google Shape;206;p33"/>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t/>
            </a:r>
            <a:endParaRPr/>
          </a:p>
        </p:txBody>
      </p:sp>
      <p:pic>
        <p:nvPicPr>
          <p:cNvPr id="207" name="Google Shape;207;p33"/>
          <p:cNvPicPr preferRelativeResize="0"/>
          <p:nvPr/>
        </p:nvPicPr>
        <p:blipFill>
          <a:blip r:embed="rId3">
            <a:alphaModFix/>
          </a:blip>
          <a:stretch>
            <a:fillRect/>
          </a:stretch>
        </p:blipFill>
        <p:spPr>
          <a:xfrm>
            <a:off x="0" y="0"/>
            <a:ext cx="9144000" cy="5143500"/>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1" name="Shape 211"/>
        <p:cNvGrpSpPr/>
        <p:nvPr/>
      </p:nvGrpSpPr>
      <p:grpSpPr>
        <a:xfrm>
          <a:off x="0" y="0"/>
          <a:ext cx="0" cy="0"/>
          <a:chOff x="0" y="0"/>
          <a:chExt cx="0" cy="0"/>
        </a:xfrm>
      </p:grpSpPr>
      <p:sp>
        <p:nvSpPr>
          <p:cNvPr id="212" name="Google Shape;212;p34"/>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t/>
            </a:r>
            <a:endParaRPr/>
          </a:p>
        </p:txBody>
      </p:sp>
      <p:sp>
        <p:nvSpPr>
          <p:cNvPr id="213" name="Google Shape;213;p3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t/>
            </a:r>
            <a:endParaRPr/>
          </a:p>
        </p:txBody>
      </p:sp>
      <p:pic>
        <p:nvPicPr>
          <p:cNvPr id="214" name="Google Shape;214;p34"/>
          <p:cNvPicPr preferRelativeResize="0"/>
          <p:nvPr/>
        </p:nvPicPr>
        <p:blipFill>
          <a:blip r:embed="rId3">
            <a:alphaModFix/>
          </a:blip>
          <a:stretch>
            <a:fillRect/>
          </a:stretch>
        </p:blipFill>
        <p:spPr>
          <a:xfrm>
            <a:off x="0" y="0"/>
            <a:ext cx="9144000" cy="5143500"/>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8" name="Shape 218"/>
        <p:cNvGrpSpPr/>
        <p:nvPr/>
      </p:nvGrpSpPr>
      <p:grpSpPr>
        <a:xfrm>
          <a:off x="0" y="0"/>
          <a:ext cx="0" cy="0"/>
          <a:chOff x="0" y="0"/>
          <a:chExt cx="0" cy="0"/>
        </a:xfrm>
      </p:grpSpPr>
      <p:sp>
        <p:nvSpPr>
          <p:cNvPr id="219" name="Google Shape;219;p35"/>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t/>
            </a:r>
            <a:endParaRPr/>
          </a:p>
        </p:txBody>
      </p:sp>
      <p:sp>
        <p:nvSpPr>
          <p:cNvPr id="220" name="Google Shape;220;p35"/>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t/>
            </a:r>
            <a:endParaRPr/>
          </a:p>
        </p:txBody>
      </p:sp>
      <p:pic>
        <p:nvPicPr>
          <p:cNvPr id="221" name="Google Shape;221;p35"/>
          <p:cNvPicPr preferRelativeResize="0"/>
          <p:nvPr/>
        </p:nvPicPr>
        <p:blipFill>
          <a:blip r:embed="rId3">
            <a:alphaModFix/>
          </a:blip>
          <a:stretch>
            <a:fillRect/>
          </a:stretch>
        </p:blipFill>
        <p:spPr>
          <a:xfrm>
            <a:off x="0" y="0"/>
            <a:ext cx="9144000" cy="5143500"/>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5" name="Shape 225"/>
        <p:cNvGrpSpPr/>
        <p:nvPr/>
      </p:nvGrpSpPr>
      <p:grpSpPr>
        <a:xfrm>
          <a:off x="0" y="0"/>
          <a:ext cx="0" cy="0"/>
          <a:chOff x="0" y="0"/>
          <a:chExt cx="0" cy="0"/>
        </a:xfrm>
      </p:grpSpPr>
      <p:sp>
        <p:nvSpPr>
          <p:cNvPr id="226" name="Google Shape;226;p36"/>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t/>
            </a:r>
            <a:endParaRPr/>
          </a:p>
        </p:txBody>
      </p:sp>
      <p:sp>
        <p:nvSpPr>
          <p:cNvPr id="227" name="Google Shape;227;p36"/>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t/>
            </a:r>
            <a:endParaRPr/>
          </a:p>
        </p:txBody>
      </p:sp>
      <p:pic>
        <p:nvPicPr>
          <p:cNvPr id="228" name="Google Shape;228;p36"/>
          <p:cNvPicPr preferRelativeResize="0"/>
          <p:nvPr/>
        </p:nvPicPr>
        <p:blipFill>
          <a:blip r:embed="rId3">
            <a:alphaModFix/>
          </a:blip>
          <a:stretch>
            <a:fillRect/>
          </a:stretch>
        </p:blipFill>
        <p:spPr>
          <a:xfrm>
            <a:off x="0" y="0"/>
            <a:ext cx="9144000" cy="5143500"/>
          </a:xfrm>
          <a:prstGeom prst="rect">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2" name="Shape 232"/>
        <p:cNvGrpSpPr/>
        <p:nvPr/>
      </p:nvGrpSpPr>
      <p:grpSpPr>
        <a:xfrm>
          <a:off x="0" y="0"/>
          <a:ext cx="0" cy="0"/>
          <a:chOff x="0" y="0"/>
          <a:chExt cx="0" cy="0"/>
        </a:xfrm>
      </p:grpSpPr>
      <p:sp>
        <p:nvSpPr>
          <p:cNvPr id="233" name="Google Shape;233;p37"/>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t/>
            </a:r>
            <a:endParaRPr/>
          </a:p>
        </p:txBody>
      </p:sp>
      <p:sp>
        <p:nvSpPr>
          <p:cNvPr id="234" name="Google Shape;234;p37"/>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t/>
            </a:r>
            <a:endParaRPr/>
          </a:p>
        </p:txBody>
      </p:sp>
      <p:pic>
        <p:nvPicPr>
          <p:cNvPr id="235" name="Google Shape;235;p37"/>
          <p:cNvPicPr preferRelativeResize="0"/>
          <p:nvPr/>
        </p:nvPicPr>
        <p:blipFill>
          <a:blip r:embed="rId3">
            <a:alphaModFix/>
          </a:blip>
          <a:stretch>
            <a:fillRect/>
          </a:stretch>
        </p:blipFill>
        <p:spPr>
          <a:xfrm>
            <a:off x="0" y="0"/>
            <a:ext cx="9144000" cy="5143500"/>
          </a:xfrm>
          <a:prstGeom prst="rect">
            <a:avLst/>
          </a:prstGeom>
          <a:noFill/>
          <a:ln>
            <a:noFill/>
          </a:ln>
        </p:spPr>
      </p:pic>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9" name="Shape 239"/>
        <p:cNvGrpSpPr/>
        <p:nvPr/>
      </p:nvGrpSpPr>
      <p:grpSpPr>
        <a:xfrm>
          <a:off x="0" y="0"/>
          <a:ext cx="0" cy="0"/>
          <a:chOff x="0" y="0"/>
          <a:chExt cx="0" cy="0"/>
        </a:xfrm>
      </p:grpSpPr>
      <p:sp>
        <p:nvSpPr>
          <p:cNvPr id="240" name="Google Shape;240;p38"/>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t/>
            </a:r>
            <a:endParaRPr/>
          </a:p>
        </p:txBody>
      </p:sp>
      <p:sp>
        <p:nvSpPr>
          <p:cNvPr id="241" name="Google Shape;241;p38"/>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t/>
            </a:r>
            <a:endParaRPr/>
          </a:p>
        </p:txBody>
      </p:sp>
      <p:pic>
        <p:nvPicPr>
          <p:cNvPr id="242" name="Google Shape;242;p38"/>
          <p:cNvPicPr preferRelativeResize="0"/>
          <p:nvPr/>
        </p:nvPicPr>
        <p:blipFill>
          <a:blip r:embed="rId3">
            <a:alphaModFix/>
          </a:blip>
          <a:stretch>
            <a:fillRect/>
          </a:stretch>
        </p:blipFill>
        <p:spPr>
          <a:xfrm>
            <a:off x="0" y="0"/>
            <a:ext cx="9144000" cy="5143500"/>
          </a:xfrm>
          <a:prstGeom prst="rect">
            <a:avLst/>
          </a:prstGeom>
          <a:noFill/>
          <a:ln>
            <a:noFill/>
          </a:ln>
        </p:spPr>
      </p:pic>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6" name="Shape 246"/>
        <p:cNvGrpSpPr/>
        <p:nvPr/>
      </p:nvGrpSpPr>
      <p:grpSpPr>
        <a:xfrm>
          <a:off x="0" y="0"/>
          <a:ext cx="0" cy="0"/>
          <a:chOff x="0" y="0"/>
          <a:chExt cx="0" cy="0"/>
        </a:xfrm>
      </p:grpSpPr>
      <p:sp>
        <p:nvSpPr>
          <p:cNvPr id="247" name="Google Shape;247;p39"/>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t/>
            </a:r>
            <a:endParaRPr/>
          </a:p>
        </p:txBody>
      </p:sp>
      <p:sp>
        <p:nvSpPr>
          <p:cNvPr id="248" name="Google Shape;248;p39"/>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t/>
            </a:r>
            <a:endParaRPr/>
          </a:p>
        </p:txBody>
      </p:sp>
      <p:pic>
        <p:nvPicPr>
          <p:cNvPr id="249" name="Google Shape;249;p39"/>
          <p:cNvPicPr preferRelativeResize="0"/>
          <p:nvPr/>
        </p:nvPicPr>
        <p:blipFill>
          <a:blip r:embed="rId3">
            <a:alphaModFix/>
          </a:blip>
          <a:stretch>
            <a:fillRect/>
          </a:stretch>
        </p:blipFill>
        <p:spPr>
          <a:xfrm>
            <a:off x="0" y="0"/>
            <a:ext cx="9144000" cy="5143500"/>
          </a:xfrm>
          <a:prstGeom prst="rect">
            <a:avLst/>
          </a:prstGeom>
          <a:noFill/>
          <a:ln>
            <a:noFill/>
          </a:ln>
        </p:spPr>
      </p:pic>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3" name="Shape 253"/>
        <p:cNvGrpSpPr/>
        <p:nvPr/>
      </p:nvGrpSpPr>
      <p:grpSpPr>
        <a:xfrm>
          <a:off x="0" y="0"/>
          <a:ext cx="0" cy="0"/>
          <a:chOff x="0" y="0"/>
          <a:chExt cx="0" cy="0"/>
        </a:xfrm>
      </p:grpSpPr>
      <p:sp>
        <p:nvSpPr>
          <p:cNvPr id="254" name="Google Shape;254;p40"/>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t/>
            </a:r>
            <a:endParaRPr/>
          </a:p>
        </p:txBody>
      </p:sp>
      <p:sp>
        <p:nvSpPr>
          <p:cNvPr id="255" name="Google Shape;255;p40"/>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t/>
            </a:r>
            <a:endParaRPr/>
          </a:p>
        </p:txBody>
      </p:sp>
      <p:pic>
        <p:nvPicPr>
          <p:cNvPr id="256" name="Google Shape;256;p40"/>
          <p:cNvPicPr preferRelativeResize="0"/>
          <p:nvPr/>
        </p:nvPicPr>
        <p:blipFill>
          <a:blip r:embed="rId3">
            <a:alphaModFix/>
          </a:blip>
          <a:stretch>
            <a:fillRect/>
          </a:stretch>
        </p:blipFill>
        <p:spPr>
          <a:xfrm>
            <a:off x="0" y="0"/>
            <a:ext cx="9144000" cy="5143500"/>
          </a:xfrm>
          <a:prstGeom prst="rect">
            <a:avLst/>
          </a:prstGeom>
          <a:noFill/>
          <a:ln>
            <a:noFill/>
          </a:ln>
        </p:spPr>
      </p:pic>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0" name="Shape 260"/>
        <p:cNvGrpSpPr/>
        <p:nvPr/>
      </p:nvGrpSpPr>
      <p:grpSpPr>
        <a:xfrm>
          <a:off x="0" y="0"/>
          <a:ext cx="0" cy="0"/>
          <a:chOff x="0" y="0"/>
          <a:chExt cx="0" cy="0"/>
        </a:xfrm>
      </p:grpSpPr>
      <p:sp>
        <p:nvSpPr>
          <p:cNvPr id="261" name="Google Shape;261;p41"/>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t/>
            </a:r>
            <a:endParaRPr/>
          </a:p>
        </p:txBody>
      </p:sp>
      <p:sp>
        <p:nvSpPr>
          <p:cNvPr id="262" name="Google Shape;262;p41"/>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t/>
            </a:r>
            <a:endParaRPr/>
          </a:p>
        </p:txBody>
      </p:sp>
      <p:pic>
        <p:nvPicPr>
          <p:cNvPr id="263" name="Google Shape;263;p41"/>
          <p:cNvPicPr preferRelativeResize="0"/>
          <p:nvPr/>
        </p:nvPicPr>
        <p:blipFill>
          <a:blip r:embed="rId3">
            <a:alphaModFix/>
          </a:blip>
          <a:stretch>
            <a:fillRect/>
          </a:stretch>
        </p:blipFill>
        <p:spPr>
          <a:xfrm>
            <a:off x="0" y="0"/>
            <a:ext cx="9144000" cy="514350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6F5EE">
            <a:alpha val="92160"/>
          </a:srgbClr>
        </a:solidFill>
      </p:bgPr>
    </p:bg>
    <p:spTree>
      <p:nvGrpSpPr>
        <p:cNvPr id="66" name="Shape 66"/>
        <p:cNvGrpSpPr/>
        <p:nvPr/>
      </p:nvGrpSpPr>
      <p:grpSpPr>
        <a:xfrm>
          <a:off x="0" y="0"/>
          <a:ext cx="0" cy="0"/>
          <a:chOff x="0" y="0"/>
          <a:chExt cx="0" cy="0"/>
        </a:xfrm>
      </p:grpSpPr>
      <p:sp>
        <p:nvSpPr>
          <p:cNvPr id="67" name="Google Shape;67;p15"/>
          <p:cNvSpPr txBox="1"/>
          <p:nvPr>
            <p:ph idx="1" type="body"/>
          </p:nvPr>
        </p:nvSpPr>
        <p:spPr>
          <a:xfrm>
            <a:off x="6129375" y="899800"/>
            <a:ext cx="2774400" cy="2734200"/>
          </a:xfrm>
          <a:prstGeom prst="rect">
            <a:avLst/>
          </a:prstGeom>
        </p:spPr>
        <p:txBody>
          <a:bodyPr anchorCtr="0" anchor="t" bIns="91425" lIns="91425" spcFirstLastPara="1" rIns="91425" wrap="square" tIns="91425">
            <a:normAutofit/>
          </a:bodyPr>
          <a:lstStyle/>
          <a:p>
            <a:pPr indent="0" lvl="0" marL="0" rtl="0" algn="ctr">
              <a:spcBef>
                <a:spcPts val="0"/>
              </a:spcBef>
              <a:spcAft>
                <a:spcPts val="0"/>
              </a:spcAft>
              <a:buClr>
                <a:schemeClr val="dk1"/>
              </a:buClr>
              <a:buSzPts val="1100"/>
              <a:buFont typeface="Arial"/>
              <a:buNone/>
            </a:pPr>
            <a:r>
              <a:rPr b="1" lang="en" sz="1492">
                <a:solidFill>
                  <a:schemeClr val="dk1"/>
                </a:solidFill>
              </a:rPr>
              <a:t>Launched on 27 July 2021 during Disability Pride Month.</a:t>
            </a:r>
            <a:endParaRPr b="1" sz="1492">
              <a:solidFill>
                <a:schemeClr val="dk1"/>
              </a:solidFill>
            </a:endParaRPr>
          </a:p>
          <a:p>
            <a:pPr indent="0" lvl="0" marL="0" rtl="0" algn="ctr">
              <a:spcBef>
                <a:spcPts val="1200"/>
              </a:spcBef>
              <a:spcAft>
                <a:spcPts val="1200"/>
              </a:spcAft>
              <a:buNone/>
            </a:pPr>
            <a:r>
              <a:rPr b="1" lang="en" sz="1492">
                <a:solidFill>
                  <a:schemeClr val="dk1"/>
                </a:solidFill>
              </a:rPr>
              <a:t>Each July we celebrate both Disability Pride Month and AbleOTUK's continuing contribution to a more inclusive occupational therapy profession.</a:t>
            </a:r>
            <a:endParaRPr sz="2700"/>
          </a:p>
        </p:txBody>
      </p:sp>
      <p:sp>
        <p:nvSpPr>
          <p:cNvPr id="68" name="Google Shape;68;p15"/>
          <p:cNvSpPr txBox="1"/>
          <p:nvPr/>
        </p:nvSpPr>
        <p:spPr>
          <a:xfrm>
            <a:off x="331175" y="4532350"/>
            <a:ext cx="4165800" cy="303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sz="1100">
                <a:solidFill>
                  <a:schemeClr val="dk2"/>
                </a:solidFill>
              </a:rPr>
              <a:t>Artwork by @makedaisychains / Hannah Daisy </a:t>
            </a:r>
            <a:endParaRPr sz="1100">
              <a:solidFill>
                <a:schemeClr val="dk2"/>
              </a:solidFill>
            </a:endParaRPr>
          </a:p>
          <a:p>
            <a:pPr indent="0" lvl="0" marL="0" rtl="0" algn="l">
              <a:spcBef>
                <a:spcPts val="0"/>
              </a:spcBef>
              <a:spcAft>
                <a:spcPts val="0"/>
              </a:spcAft>
              <a:buNone/>
            </a:pPr>
            <a:r>
              <a:t/>
            </a:r>
            <a:endParaRPr sz="1800">
              <a:solidFill>
                <a:schemeClr val="dk2"/>
              </a:solidFill>
            </a:endParaRPr>
          </a:p>
        </p:txBody>
      </p:sp>
      <p:pic>
        <p:nvPicPr>
          <p:cNvPr id="69" name="Google Shape;69;p15" title="311140423_1160761864846110_7766884752189971838_n.jpg"/>
          <p:cNvPicPr preferRelativeResize="0"/>
          <p:nvPr/>
        </p:nvPicPr>
        <p:blipFill>
          <a:blip r:embed="rId3">
            <a:alphaModFix/>
          </a:blip>
          <a:stretch>
            <a:fillRect/>
          </a:stretch>
        </p:blipFill>
        <p:spPr>
          <a:xfrm>
            <a:off x="148072" y="363250"/>
            <a:ext cx="5738774" cy="4049051"/>
          </a:xfrm>
          <a:prstGeom prst="rect">
            <a:avLst/>
          </a:prstGeom>
          <a:noFill/>
          <a:ln>
            <a:noFill/>
          </a:ln>
        </p:spPr>
      </p:pic>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7" name="Shape 267"/>
        <p:cNvGrpSpPr/>
        <p:nvPr/>
      </p:nvGrpSpPr>
      <p:grpSpPr>
        <a:xfrm>
          <a:off x="0" y="0"/>
          <a:ext cx="0" cy="0"/>
          <a:chOff x="0" y="0"/>
          <a:chExt cx="0" cy="0"/>
        </a:xfrm>
      </p:grpSpPr>
      <p:sp>
        <p:nvSpPr>
          <p:cNvPr id="268" name="Google Shape;268;p42"/>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t/>
            </a:r>
            <a:endParaRPr/>
          </a:p>
        </p:txBody>
      </p:sp>
      <p:sp>
        <p:nvSpPr>
          <p:cNvPr id="269" name="Google Shape;269;p42"/>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t/>
            </a:r>
            <a:endParaRPr/>
          </a:p>
        </p:txBody>
      </p:sp>
      <p:pic>
        <p:nvPicPr>
          <p:cNvPr id="270" name="Google Shape;270;p42"/>
          <p:cNvPicPr preferRelativeResize="0"/>
          <p:nvPr/>
        </p:nvPicPr>
        <p:blipFill>
          <a:blip r:embed="rId3">
            <a:alphaModFix/>
          </a:blip>
          <a:stretch>
            <a:fillRect/>
          </a:stretch>
        </p:blipFill>
        <p:spPr>
          <a:xfrm>
            <a:off x="0" y="0"/>
            <a:ext cx="9144000" cy="5143500"/>
          </a:xfrm>
          <a:prstGeom prst="rect">
            <a:avLst/>
          </a:prstGeom>
          <a:noFill/>
          <a:ln>
            <a:noFill/>
          </a:ln>
        </p:spPr>
      </p:pic>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4" name="Shape 274"/>
        <p:cNvGrpSpPr/>
        <p:nvPr/>
      </p:nvGrpSpPr>
      <p:grpSpPr>
        <a:xfrm>
          <a:off x="0" y="0"/>
          <a:ext cx="0" cy="0"/>
          <a:chOff x="0" y="0"/>
          <a:chExt cx="0" cy="0"/>
        </a:xfrm>
      </p:grpSpPr>
      <p:sp>
        <p:nvSpPr>
          <p:cNvPr id="275" name="Google Shape;275;p43"/>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t/>
            </a:r>
            <a:endParaRPr/>
          </a:p>
        </p:txBody>
      </p:sp>
      <p:sp>
        <p:nvSpPr>
          <p:cNvPr id="276" name="Google Shape;276;p43"/>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t/>
            </a:r>
            <a:endParaRPr/>
          </a:p>
        </p:txBody>
      </p:sp>
      <p:pic>
        <p:nvPicPr>
          <p:cNvPr id="277" name="Google Shape;277;p43"/>
          <p:cNvPicPr preferRelativeResize="0"/>
          <p:nvPr/>
        </p:nvPicPr>
        <p:blipFill>
          <a:blip r:embed="rId3">
            <a:alphaModFix/>
          </a:blip>
          <a:stretch>
            <a:fillRect/>
          </a:stretch>
        </p:blipFill>
        <p:spPr>
          <a:xfrm>
            <a:off x="0" y="0"/>
            <a:ext cx="9144000" cy="5143500"/>
          </a:xfrm>
          <a:prstGeom prst="rect">
            <a:avLst/>
          </a:prstGeom>
          <a:noFill/>
          <a:ln>
            <a:noFill/>
          </a:ln>
        </p:spPr>
      </p:pic>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1" name="Shape 281"/>
        <p:cNvGrpSpPr/>
        <p:nvPr/>
      </p:nvGrpSpPr>
      <p:grpSpPr>
        <a:xfrm>
          <a:off x="0" y="0"/>
          <a:ext cx="0" cy="0"/>
          <a:chOff x="0" y="0"/>
          <a:chExt cx="0" cy="0"/>
        </a:xfrm>
      </p:grpSpPr>
      <p:sp>
        <p:nvSpPr>
          <p:cNvPr id="282" name="Google Shape;282;p44"/>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t/>
            </a:r>
            <a:endParaRPr/>
          </a:p>
        </p:txBody>
      </p:sp>
      <p:sp>
        <p:nvSpPr>
          <p:cNvPr id="283" name="Google Shape;283;p4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t/>
            </a:r>
            <a:endParaRPr/>
          </a:p>
        </p:txBody>
      </p:sp>
      <p:pic>
        <p:nvPicPr>
          <p:cNvPr id="284" name="Google Shape;284;p44"/>
          <p:cNvPicPr preferRelativeResize="0"/>
          <p:nvPr/>
        </p:nvPicPr>
        <p:blipFill>
          <a:blip r:embed="rId3">
            <a:alphaModFix/>
          </a:blip>
          <a:stretch>
            <a:fillRect/>
          </a:stretch>
        </p:blipFill>
        <p:spPr>
          <a:xfrm>
            <a:off x="0" y="0"/>
            <a:ext cx="9144000" cy="5143500"/>
          </a:xfrm>
          <a:prstGeom prst="rect">
            <a:avLst/>
          </a:prstGeom>
          <a:noFill/>
          <a:ln>
            <a:noFill/>
          </a:ln>
        </p:spPr>
      </p:pic>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6F5EE">
            <a:alpha val="92160"/>
          </a:srgbClr>
        </a:solidFill>
      </p:bgPr>
    </p:bg>
    <p:spTree>
      <p:nvGrpSpPr>
        <p:cNvPr id="288" name="Shape 288"/>
        <p:cNvGrpSpPr/>
        <p:nvPr/>
      </p:nvGrpSpPr>
      <p:grpSpPr>
        <a:xfrm>
          <a:off x="0" y="0"/>
          <a:ext cx="0" cy="0"/>
          <a:chOff x="0" y="0"/>
          <a:chExt cx="0" cy="0"/>
        </a:xfrm>
      </p:grpSpPr>
      <p:sp>
        <p:nvSpPr>
          <p:cNvPr id="289" name="Google Shape;289;p45"/>
          <p:cNvSpPr txBox="1"/>
          <p:nvPr>
            <p:ph type="title"/>
          </p:nvPr>
        </p:nvSpPr>
        <p:spPr>
          <a:xfrm>
            <a:off x="311700" y="1005400"/>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3500"/>
              <a:t>Disability Disclosure: Why is it hard, and how can we get it right? </a:t>
            </a:r>
            <a:endParaRPr sz="5200"/>
          </a:p>
        </p:txBody>
      </p:sp>
      <p:pic>
        <p:nvPicPr>
          <p:cNvPr id="290" name="Google Shape;290;p45" title="Rainbow.png"/>
          <p:cNvPicPr preferRelativeResize="0"/>
          <p:nvPr/>
        </p:nvPicPr>
        <p:blipFill rotWithShape="1">
          <a:blip r:embed="rId3">
            <a:alphaModFix/>
          </a:blip>
          <a:srcRect b="0" l="0" r="0" t="0"/>
          <a:stretch/>
        </p:blipFill>
        <p:spPr>
          <a:xfrm>
            <a:off x="4682097" y="621171"/>
            <a:ext cx="4376699" cy="4376699"/>
          </a:xfrm>
          <a:prstGeom prst="rect">
            <a:avLst/>
          </a:prstGeom>
          <a:noFill/>
          <a:ln>
            <a:noFill/>
          </a:ln>
        </p:spPr>
      </p:pic>
      <p:sp>
        <p:nvSpPr>
          <p:cNvPr id="291" name="Google Shape;291;p45"/>
          <p:cNvSpPr txBox="1"/>
          <p:nvPr/>
        </p:nvSpPr>
        <p:spPr>
          <a:xfrm>
            <a:off x="6464950" y="4643875"/>
            <a:ext cx="2367300" cy="3540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100">
                <a:solidFill>
                  <a:schemeClr val="dk2"/>
                </a:solidFill>
              </a:rPr>
              <a:t>Artwork by @makedaisychains</a:t>
            </a:r>
            <a:endParaRPr sz="1100">
              <a:solidFill>
                <a:schemeClr val="dk2"/>
              </a:solidFill>
            </a:endParaRPr>
          </a:p>
        </p:txBody>
      </p:sp>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6F5EE">
            <a:alpha val="92160"/>
          </a:srgbClr>
        </a:solidFill>
      </p:bgPr>
    </p:bg>
    <p:spTree>
      <p:nvGrpSpPr>
        <p:cNvPr id="295" name="Shape 295"/>
        <p:cNvGrpSpPr/>
        <p:nvPr/>
      </p:nvGrpSpPr>
      <p:grpSpPr>
        <a:xfrm>
          <a:off x="0" y="0"/>
          <a:ext cx="0" cy="0"/>
          <a:chOff x="0" y="0"/>
          <a:chExt cx="0" cy="0"/>
        </a:xfrm>
      </p:grpSpPr>
      <p:sp>
        <p:nvSpPr>
          <p:cNvPr id="296" name="Google Shape;296;p46"/>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The </a:t>
            </a:r>
            <a:r>
              <a:rPr lang="en"/>
              <a:t>current climate </a:t>
            </a:r>
            <a:endParaRPr/>
          </a:p>
        </p:txBody>
      </p:sp>
      <p:sp>
        <p:nvSpPr>
          <p:cNvPr id="297" name="Google Shape;297;p46"/>
          <p:cNvSpPr txBox="1"/>
          <p:nvPr>
            <p:ph idx="1" type="body"/>
          </p:nvPr>
        </p:nvSpPr>
        <p:spPr>
          <a:xfrm>
            <a:off x="311700" y="1152475"/>
            <a:ext cx="8520600" cy="3416400"/>
          </a:xfrm>
          <a:prstGeom prst="rect">
            <a:avLst/>
          </a:prstGeom>
          <a:solidFill>
            <a:srgbClr val="F6F5EE">
              <a:alpha val="92160"/>
            </a:srgbClr>
          </a:solidFill>
        </p:spPr>
        <p:txBody>
          <a:bodyPr anchorCtr="0" anchor="t" bIns="91425" lIns="91425" spcFirstLastPara="1" rIns="91425" wrap="square" tIns="91425">
            <a:noAutofit/>
          </a:bodyPr>
          <a:lstStyle/>
          <a:p>
            <a:pPr indent="-276225" lvl="0" marL="457200" rtl="0" algn="just">
              <a:spcBef>
                <a:spcPts val="0"/>
              </a:spcBef>
              <a:spcAft>
                <a:spcPts val="0"/>
              </a:spcAft>
              <a:buClr>
                <a:srgbClr val="444444"/>
              </a:buClr>
              <a:buSzPts val="750"/>
              <a:buFont typeface="Arial"/>
              <a:buChar char="●"/>
            </a:pPr>
            <a:r>
              <a:rPr lang="en" sz="2000">
                <a:solidFill>
                  <a:schemeClr val="dk1"/>
                </a:solidFill>
                <a:highlight>
                  <a:srgbClr val="F6F5EE"/>
                </a:highlight>
              </a:rPr>
              <a:t>29.4 % of new OT learners in the UK have a disability or long-term health condition​</a:t>
            </a:r>
            <a:endParaRPr sz="2000">
              <a:solidFill>
                <a:schemeClr val="dk1"/>
              </a:solidFill>
              <a:highlight>
                <a:srgbClr val="F6F5EE"/>
              </a:highlight>
            </a:endParaRPr>
          </a:p>
          <a:p>
            <a:pPr indent="-276225" lvl="0" marL="457200" rtl="0" algn="just">
              <a:spcBef>
                <a:spcPts val="0"/>
              </a:spcBef>
              <a:spcAft>
                <a:spcPts val="0"/>
              </a:spcAft>
              <a:buClr>
                <a:srgbClr val="444444"/>
              </a:buClr>
              <a:buSzPts val="750"/>
              <a:buFont typeface="Arial"/>
              <a:buChar char="●"/>
            </a:pPr>
            <a:r>
              <a:rPr lang="en" sz="2000">
                <a:solidFill>
                  <a:schemeClr val="dk1"/>
                </a:solidFill>
                <a:highlight>
                  <a:srgbClr val="F6F5EE"/>
                </a:highlight>
              </a:rPr>
              <a:t>10% have specific learning disabilities and 8% have a mental health condition. ​​</a:t>
            </a:r>
            <a:endParaRPr sz="2000">
              <a:solidFill>
                <a:schemeClr val="dk1"/>
              </a:solidFill>
              <a:highlight>
                <a:srgbClr val="F6F5EE"/>
              </a:highlight>
            </a:endParaRPr>
          </a:p>
          <a:p>
            <a:pPr indent="-276225" lvl="0" marL="457200" rtl="0" algn="just">
              <a:spcBef>
                <a:spcPts val="0"/>
              </a:spcBef>
              <a:spcAft>
                <a:spcPts val="0"/>
              </a:spcAft>
              <a:buClr>
                <a:srgbClr val="444444"/>
              </a:buClr>
              <a:buSzPts val="750"/>
              <a:buFont typeface="Arial"/>
              <a:buChar char="●"/>
            </a:pPr>
            <a:r>
              <a:rPr lang="en" sz="2000">
                <a:solidFill>
                  <a:schemeClr val="dk1"/>
                </a:solidFill>
                <a:highlight>
                  <a:srgbClr val="F6F5EE"/>
                </a:highlight>
              </a:rPr>
              <a:t>11% of 7,320 occupational therapists reported a disability (HCPC, 2021)​​</a:t>
            </a:r>
            <a:endParaRPr sz="2000">
              <a:solidFill>
                <a:schemeClr val="dk1"/>
              </a:solidFill>
              <a:highlight>
                <a:srgbClr val="F6F5EE"/>
              </a:highlight>
            </a:endParaRPr>
          </a:p>
          <a:p>
            <a:pPr indent="-276225" lvl="0" marL="457200" rtl="0" algn="just">
              <a:spcBef>
                <a:spcPts val="0"/>
              </a:spcBef>
              <a:spcAft>
                <a:spcPts val="0"/>
              </a:spcAft>
              <a:buClr>
                <a:srgbClr val="444444"/>
              </a:buClr>
              <a:buSzPts val="750"/>
              <a:buFont typeface="Arial"/>
              <a:buChar char="●"/>
            </a:pPr>
            <a:r>
              <a:rPr lang="en" sz="2000">
                <a:solidFill>
                  <a:schemeClr val="dk1"/>
                </a:solidFill>
                <a:highlight>
                  <a:srgbClr val="F6F5EE"/>
                </a:highlight>
              </a:rPr>
              <a:t>Principle 3 of the AHP Principles of Practice-based learning states that </a:t>
            </a:r>
            <a:r>
              <a:rPr lang="en" sz="2000">
                <a:solidFill>
                  <a:srgbClr val="004AAD"/>
                </a:solidFill>
                <a:highlight>
                  <a:srgbClr val="F6F5EE"/>
                </a:highlight>
              </a:rPr>
              <a:t>‘Practice-based learning environments must be inclusive and welcoming to all’</a:t>
            </a:r>
            <a:endParaRPr sz="2000">
              <a:solidFill>
                <a:srgbClr val="004AAD"/>
              </a:solidFill>
              <a:highlight>
                <a:srgbClr val="F6F5EE"/>
              </a:highlight>
            </a:endParaRPr>
          </a:p>
          <a:p>
            <a:pPr indent="0" lvl="0" marL="457200" rtl="0" algn="l">
              <a:spcBef>
                <a:spcPts val="0"/>
              </a:spcBef>
              <a:spcAft>
                <a:spcPts val="0"/>
              </a:spcAft>
              <a:buNone/>
            </a:pPr>
            <a:r>
              <a:t/>
            </a:r>
            <a:endParaRPr sz="1900">
              <a:solidFill>
                <a:srgbClr val="444444"/>
              </a:solidFill>
              <a:highlight>
                <a:srgbClr val="F6F5EE"/>
              </a:highlight>
            </a:endParaRPr>
          </a:p>
          <a:p>
            <a:pPr indent="0" lvl="0" marL="0" rtl="0" algn="l">
              <a:spcBef>
                <a:spcPts val="0"/>
              </a:spcBef>
              <a:spcAft>
                <a:spcPts val="1200"/>
              </a:spcAft>
              <a:buNone/>
            </a:pPr>
            <a:r>
              <a:t/>
            </a:r>
            <a:endParaRPr/>
          </a:p>
        </p:txBody>
      </p:sp>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6F5EE">
            <a:alpha val="92160"/>
          </a:srgbClr>
        </a:solidFill>
      </p:bgPr>
    </p:bg>
    <p:spTree>
      <p:nvGrpSpPr>
        <p:cNvPr id="301" name="Shape 301"/>
        <p:cNvGrpSpPr/>
        <p:nvPr/>
      </p:nvGrpSpPr>
      <p:grpSpPr>
        <a:xfrm>
          <a:off x="0" y="0"/>
          <a:ext cx="0" cy="0"/>
          <a:chOff x="0" y="0"/>
          <a:chExt cx="0" cy="0"/>
        </a:xfrm>
      </p:grpSpPr>
      <p:sp>
        <p:nvSpPr>
          <p:cNvPr id="302" name="Google Shape;302;p47"/>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The Equality Act (2010)</a:t>
            </a:r>
            <a:endParaRPr/>
          </a:p>
        </p:txBody>
      </p:sp>
      <p:sp>
        <p:nvSpPr>
          <p:cNvPr id="303" name="Google Shape;303;p47"/>
          <p:cNvSpPr txBox="1"/>
          <p:nvPr>
            <p:ph idx="1" type="body"/>
          </p:nvPr>
        </p:nvSpPr>
        <p:spPr>
          <a:xfrm>
            <a:off x="311700" y="1152475"/>
            <a:ext cx="8520600" cy="3416400"/>
          </a:xfrm>
          <a:prstGeom prst="rect">
            <a:avLst/>
          </a:prstGeom>
          <a:solidFill>
            <a:srgbClr val="C9DAF8"/>
          </a:solidFill>
        </p:spPr>
        <p:txBody>
          <a:bodyPr anchorCtr="0" anchor="t" bIns="91425" lIns="91425" spcFirstLastPara="1" rIns="91425" wrap="square" tIns="91425">
            <a:noAutofit/>
          </a:bodyPr>
          <a:lstStyle/>
          <a:p>
            <a:pPr indent="-406400" lvl="0" marL="457200" rtl="0" algn="just">
              <a:spcBef>
                <a:spcPts val="0"/>
              </a:spcBef>
              <a:spcAft>
                <a:spcPts val="0"/>
              </a:spcAft>
              <a:buClr>
                <a:schemeClr val="dk1"/>
              </a:buClr>
              <a:buSzPts val="2800"/>
              <a:buChar char="●"/>
            </a:pPr>
            <a:r>
              <a:rPr lang="en" sz="2800">
                <a:solidFill>
                  <a:schemeClr val="dk1"/>
                </a:solidFill>
              </a:rPr>
              <a:t>Section 20, of the Equality Act (2010) imposes a duty for employers to </a:t>
            </a:r>
            <a:r>
              <a:rPr lang="en" sz="2800">
                <a:solidFill>
                  <a:schemeClr val="dk1"/>
                </a:solidFill>
              </a:rPr>
              <a:t>facilitate</a:t>
            </a:r>
            <a:r>
              <a:rPr lang="en" sz="2800">
                <a:solidFill>
                  <a:schemeClr val="dk1"/>
                </a:solidFill>
              </a:rPr>
              <a:t> reasonable adjustments when a disabled persons practice is disadvantaged compared to a non-disabled person’s practice. </a:t>
            </a:r>
            <a:endParaRPr sz="700">
              <a:solidFill>
                <a:srgbClr val="004AAD"/>
              </a:solidFill>
            </a:endParaRPr>
          </a:p>
          <a:p>
            <a:pPr indent="0" lvl="0" marL="457200" rtl="0" algn="l">
              <a:spcBef>
                <a:spcPts val="0"/>
              </a:spcBef>
              <a:spcAft>
                <a:spcPts val="0"/>
              </a:spcAft>
              <a:buNone/>
            </a:pPr>
            <a:r>
              <a:t/>
            </a:r>
            <a:endParaRPr sz="1900">
              <a:solidFill>
                <a:srgbClr val="444444"/>
              </a:solidFill>
              <a:highlight>
                <a:srgbClr val="F6F5EE"/>
              </a:highlight>
            </a:endParaRPr>
          </a:p>
          <a:p>
            <a:pPr indent="0" lvl="0" marL="0" rtl="0" algn="l">
              <a:spcBef>
                <a:spcPts val="0"/>
              </a:spcBef>
              <a:spcAft>
                <a:spcPts val="1200"/>
              </a:spcAft>
              <a:buNone/>
            </a:pPr>
            <a:r>
              <a:t/>
            </a:r>
            <a:endParaRPr/>
          </a:p>
        </p:txBody>
      </p:sp>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6F5EE">
            <a:alpha val="92160"/>
          </a:srgbClr>
        </a:solidFill>
      </p:bgPr>
    </p:bg>
    <p:spTree>
      <p:nvGrpSpPr>
        <p:cNvPr id="307" name="Shape 307"/>
        <p:cNvGrpSpPr/>
        <p:nvPr/>
      </p:nvGrpSpPr>
      <p:grpSpPr>
        <a:xfrm>
          <a:off x="0" y="0"/>
          <a:ext cx="0" cy="0"/>
          <a:chOff x="0" y="0"/>
          <a:chExt cx="0" cy="0"/>
        </a:xfrm>
      </p:grpSpPr>
      <p:sp>
        <p:nvSpPr>
          <p:cNvPr id="308" name="Google Shape;308;p48"/>
          <p:cNvSpPr txBox="1"/>
          <p:nvPr>
            <p:ph idx="1" type="body"/>
          </p:nvPr>
        </p:nvSpPr>
        <p:spPr>
          <a:xfrm>
            <a:off x="311700" y="1152475"/>
            <a:ext cx="8520600" cy="3416400"/>
          </a:xfrm>
          <a:prstGeom prst="rect">
            <a:avLst/>
          </a:prstGeom>
          <a:solidFill>
            <a:srgbClr val="E6B8AF"/>
          </a:solidFill>
        </p:spPr>
        <p:txBody>
          <a:bodyPr anchorCtr="0" anchor="ctr" bIns="91425" lIns="91425" spcFirstLastPara="1" rIns="91425" wrap="square" tIns="91425">
            <a:noAutofit/>
          </a:bodyPr>
          <a:lstStyle/>
          <a:p>
            <a:pPr indent="-450850" lvl="0" marL="457200" rtl="0" algn="just">
              <a:spcBef>
                <a:spcPts val="0"/>
              </a:spcBef>
              <a:spcAft>
                <a:spcPts val="0"/>
              </a:spcAft>
              <a:buClr>
                <a:schemeClr val="dk1"/>
              </a:buClr>
              <a:buSzPts val="3500"/>
              <a:buChar char="●"/>
            </a:pPr>
            <a:r>
              <a:rPr lang="en" sz="3500">
                <a:solidFill>
                  <a:schemeClr val="dk1"/>
                </a:solidFill>
              </a:rPr>
              <a:t>But before reasonable adjustments can be made disclosure must take place</a:t>
            </a:r>
            <a:endParaRPr sz="1400">
              <a:solidFill>
                <a:srgbClr val="004AAD"/>
              </a:solidFill>
            </a:endParaRPr>
          </a:p>
          <a:p>
            <a:pPr indent="0" lvl="0" marL="457200" rtl="0" algn="l">
              <a:spcBef>
                <a:spcPts val="0"/>
              </a:spcBef>
              <a:spcAft>
                <a:spcPts val="0"/>
              </a:spcAft>
              <a:buNone/>
            </a:pPr>
            <a:r>
              <a:t/>
            </a:r>
            <a:endParaRPr sz="1900">
              <a:solidFill>
                <a:srgbClr val="444444"/>
              </a:solidFill>
              <a:highlight>
                <a:srgbClr val="F6F5EE"/>
              </a:highlight>
            </a:endParaRPr>
          </a:p>
          <a:p>
            <a:pPr indent="0" lvl="0" marL="0" rtl="0" algn="l">
              <a:spcBef>
                <a:spcPts val="0"/>
              </a:spcBef>
              <a:spcAft>
                <a:spcPts val="1200"/>
              </a:spcAft>
              <a:buNone/>
            </a:pPr>
            <a:r>
              <a:t/>
            </a:r>
            <a:endParaRPr/>
          </a:p>
        </p:txBody>
      </p:sp>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6F5EE">
            <a:alpha val="92160"/>
          </a:srgbClr>
        </a:solidFill>
      </p:bgPr>
    </p:bg>
    <p:spTree>
      <p:nvGrpSpPr>
        <p:cNvPr id="312" name="Shape 312"/>
        <p:cNvGrpSpPr/>
        <p:nvPr/>
      </p:nvGrpSpPr>
      <p:grpSpPr>
        <a:xfrm>
          <a:off x="0" y="0"/>
          <a:ext cx="0" cy="0"/>
          <a:chOff x="0" y="0"/>
          <a:chExt cx="0" cy="0"/>
        </a:xfrm>
      </p:grpSpPr>
      <p:sp>
        <p:nvSpPr>
          <p:cNvPr id="313" name="Google Shape;313;p49"/>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The gap</a:t>
            </a:r>
            <a:endParaRPr/>
          </a:p>
        </p:txBody>
      </p:sp>
      <p:sp>
        <p:nvSpPr>
          <p:cNvPr id="314" name="Google Shape;314;p49"/>
          <p:cNvSpPr txBox="1"/>
          <p:nvPr>
            <p:ph idx="1" type="body"/>
          </p:nvPr>
        </p:nvSpPr>
        <p:spPr>
          <a:xfrm>
            <a:off x="311700" y="1152475"/>
            <a:ext cx="8520600" cy="3416400"/>
          </a:xfrm>
          <a:prstGeom prst="rect">
            <a:avLst/>
          </a:prstGeom>
          <a:solidFill>
            <a:srgbClr val="F6F5EE">
              <a:alpha val="92160"/>
            </a:srgbClr>
          </a:solidFill>
        </p:spPr>
        <p:txBody>
          <a:bodyPr anchorCtr="0" anchor="t" bIns="91425" lIns="91425" spcFirstLastPara="1" rIns="91425" wrap="square" tIns="91425">
            <a:noAutofit/>
          </a:bodyPr>
          <a:lstStyle/>
          <a:p>
            <a:pPr indent="-396875" lvl="0" marL="457200" rtl="0" algn="l">
              <a:spcBef>
                <a:spcPts val="0"/>
              </a:spcBef>
              <a:spcAft>
                <a:spcPts val="0"/>
              </a:spcAft>
              <a:buClr>
                <a:srgbClr val="444444"/>
              </a:buClr>
              <a:buSzPts val="2650"/>
              <a:buFont typeface="Arial"/>
              <a:buChar char="●"/>
            </a:pPr>
            <a:r>
              <a:rPr lang="en" sz="2050">
                <a:solidFill>
                  <a:schemeClr val="dk1"/>
                </a:solidFill>
                <a:highlight>
                  <a:srgbClr val="F6F5EE"/>
                </a:highlight>
              </a:rPr>
              <a:t>Reflections highlight additional challenges faced on placement with the needs of disabled learners not being recognised (Hamell, 2022)</a:t>
            </a:r>
            <a:endParaRPr sz="2050">
              <a:solidFill>
                <a:schemeClr val="dk1"/>
              </a:solidFill>
              <a:highlight>
                <a:srgbClr val="F6F5EE"/>
              </a:highlight>
            </a:endParaRPr>
          </a:p>
          <a:p>
            <a:pPr indent="0" lvl="0" marL="457200" rtl="0" algn="l">
              <a:spcBef>
                <a:spcPts val="0"/>
              </a:spcBef>
              <a:spcAft>
                <a:spcPts val="0"/>
              </a:spcAft>
              <a:buNone/>
            </a:pPr>
            <a:r>
              <a:t/>
            </a:r>
            <a:endParaRPr sz="2050">
              <a:solidFill>
                <a:schemeClr val="dk1"/>
              </a:solidFill>
              <a:highlight>
                <a:srgbClr val="F6F5EE"/>
              </a:highlight>
            </a:endParaRPr>
          </a:p>
          <a:p>
            <a:pPr indent="-396875" lvl="0" marL="457200" rtl="0" algn="l">
              <a:spcBef>
                <a:spcPts val="0"/>
              </a:spcBef>
              <a:spcAft>
                <a:spcPts val="0"/>
              </a:spcAft>
              <a:buClr>
                <a:srgbClr val="444444"/>
              </a:buClr>
              <a:buSzPts val="2650"/>
              <a:buFont typeface="Arial"/>
              <a:buChar char="●"/>
            </a:pPr>
            <a:r>
              <a:rPr lang="en" sz="2050">
                <a:solidFill>
                  <a:schemeClr val="dk1"/>
                </a:solidFill>
                <a:highlight>
                  <a:srgbClr val="F6F5EE"/>
                </a:highlight>
              </a:rPr>
              <a:t>The drawn-out processes such as institutional barriers and attitudinal barriers from placement educators themselves (Adefila et al, 2020), creates negativity around disclosing meaning a supportive environment must be provided </a:t>
            </a:r>
            <a:endParaRPr sz="100">
              <a:solidFill>
                <a:schemeClr val="dk1"/>
              </a:solidFill>
              <a:highlight>
                <a:srgbClr val="F6F5EE"/>
              </a:highlight>
            </a:endParaRPr>
          </a:p>
          <a:p>
            <a:pPr indent="0" lvl="0" marL="457200" rtl="0" algn="l">
              <a:spcBef>
                <a:spcPts val="0"/>
              </a:spcBef>
              <a:spcAft>
                <a:spcPts val="0"/>
              </a:spcAft>
              <a:buNone/>
            </a:pPr>
            <a:r>
              <a:t/>
            </a:r>
            <a:endParaRPr/>
          </a:p>
        </p:txBody>
      </p:sp>
    </p:spTree>
  </p:cSld>
  <p:clrMapOvr>
    <a:masterClrMapping/>
  </p:clrMapOvr>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6F5EE">
            <a:alpha val="92160"/>
          </a:srgbClr>
        </a:solidFill>
      </p:bgPr>
    </p:bg>
    <p:spTree>
      <p:nvGrpSpPr>
        <p:cNvPr id="318" name="Shape 318"/>
        <p:cNvGrpSpPr/>
        <p:nvPr/>
      </p:nvGrpSpPr>
      <p:grpSpPr>
        <a:xfrm>
          <a:off x="0" y="0"/>
          <a:ext cx="0" cy="0"/>
          <a:chOff x="0" y="0"/>
          <a:chExt cx="0" cy="0"/>
        </a:xfrm>
      </p:grpSpPr>
      <p:sp>
        <p:nvSpPr>
          <p:cNvPr id="319" name="Google Shape;319;p50"/>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Reasons to disclosure </a:t>
            </a:r>
            <a:endParaRPr/>
          </a:p>
        </p:txBody>
      </p:sp>
      <p:sp>
        <p:nvSpPr>
          <p:cNvPr id="320" name="Google Shape;320;p50"/>
          <p:cNvSpPr txBox="1"/>
          <p:nvPr>
            <p:ph idx="1" type="body"/>
          </p:nvPr>
        </p:nvSpPr>
        <p:spPr>
          <a:xfrm>
            <a:off x="311700" y="1152475"/>
            <a:ext cx="8520600" cy="3416400"/>
          </a:xfrm>
          <a:prstGeom prst="rect">
            <a:avLst/>
          </a:prstGeom>
          <a:solidFill>
            <a:srgbClr val="F6F5EE">
              <a:alpha val="92160"/>
            </a:srgbClr>
          </a:solidFill>
        </p:spPr>
        <p:txBody>
          <a:bodyPr anchorCtr="0" anchor="t" bIns="91425" lIns="91425" spcFirstLastPara="1" rIns="91425" wrap="square" tIns="91425">
            <a:noAutofit/>
          </a:bodyPr>
          <a:lstStyle/>
          <a:p>
            <a:pPr indent="-371475" lvl="0" marL="457200" rtl="0" algn="l">
              <a:spcBef>
                <a:spcPts val="0"/>
              </a:spcBef>
              <a:spcAft>
                <a:spcPts val="0"/>
              </a:spcAft>
              <a:buClr>
                <a:srgbClr val="444444"/>
              </a:buClr>
              <a:buSzPts val="2250"/>
              <a:buFont typeface="Arial"/>
              <a:buChar char="●"/>
            </a:pPr>
            <a:r>
              <a:rPr lang="en" sz="1900">
                <a:solidFill>
                  <a:srgbClr val="444444"/>
                </a:solidFill>
              </a:rPr>
              <a:t>Enables reasonable adjustment​</a:t>
            </a:r>
            <a:endParaRPr sz="1900">
              <a:solidFill>
                <a:srgbClr val="444444"/>
              </a:solidFill>
            </a:endParaRPr>
          </a:p>
          <a:p>
            <a:pPr indent="-371475" lvl="0" marL="457200" rtl="0" algn="l">
              <a:spcBef>
                <a:spcPts val="0"/>
              </a:spcBef>
              <a:spcAft>
                <a:spcPts val="0"/>
              </a:spcAft>
              <a:buClr>
                <a:srgbClr val="444444"/>
              </a:buClr>
              <a:buSzPts val="2250"/>
              <a:buFont typeface="Arial"/>
              <a:buChar char="●"/>
            </a:pPr>
            <a:r>
              <a:rPr lang="en" sz="1900">
                <a:solidFill>
                  <a:srgbClr val="444444"/>
                </a:solidFill>
              </a:rPr>
              <a:t>The student is in a better position to demonstrate their competencies​</a:t>
            </a:r>
            <a:endParaRPr sz="1900">
              <a:solidFill>
                <a:srgbClr val="444444"/>
              </a:solidFill>
            </a:endParaRPr>
          </a:p>
          <a:p>
            <a:pPr indent="-371475" lvl="0" marL="457200" rtl="0" algn="l">
              <a:spcBef>
                <a:spcPts val="0"/>
              </a:spcBef>
              <a:spcAft>
                <a:spcPts val="0"/>
              </a:spcAft>
              <a:buClr>
                <a:srgbClr val="444444"/>
              </a:buClr>
              <a:buSzPts val="2250"/>
              <a:buFont typeface="Arial"/>
              <a:buChar char="●"/>
            </a:pPr>
            <a:r>
              <a:rPr lang="en" sz="1900">
                <a:solidFill>
                  <a:srgbClr val="444444"/>
                </a:solidFill>
              </a:rPr>
              <a:t>Encourages a clearer understanding of the students disability and requirements​</a:t>
            </a:r>
            <a:endParaRPr sz="1900">
              <a:solidFill>
                <a:srgbClr val="444444"/>
              </a:solidFill>
            </a:endParaRPr>
          </a:p>
          <a:p>
            <a:pPr indent="-371475" lvl="0" marL="457200" rtl="0" algn="l">
              <a:spcBef>
                <a:spcPts val="0"/>
              </a:spcBef>
              <a:spcAft>
                <a:spcPts val="0"/>
              </a:spcAft>
              <a:buClr>
                <a:srgbClr val="444444"/>
              </a:buClr>
              <a:buSzPts val="2250"/>
              <a:buFont typeface="Arial"/>
              <a:buChar char="●"/>
            </a:pPr>
            <a:r>
              <a:rPr lang="en" sz="1900">
                <a:solidFill>
                  <a:srgbClr val="444444"/>
                </a:solidFill>
              </a:rPr>
              <a:t>Encourages greater communication between student, Uni and placement provider​</a:t>
            </a:r>
            <a:endParaRPr sz="1900">
              <a:solidFill>
                <a:srgbClr val="444444"/>
              </a:solidFill>
            </a:endParaRPr>
          </a:p>
          <a:p>
            <a:pPr indent="-371475" lvl="0" marL="457200" rtl="0" algn="l">
              <a:spcBef>
                <a:spcPts val="0"/>
              </a:spcBef>
              <a:spcAft>
                <a:spcPts val="0"/>
              </a:spcAft>
              <a:buClr>
                <a:srgbClr val="444444"/>
              </a:buClr>
              <a:buSzPts val="2250"/>
              <a:buFont typeface="Arial"/>
              <a:buChar char="●"/>
            </a:pPr>
            <a:r>
              <a:rPr lang="en" sz="1900">
                <a:solidFill>
                  <a:srgbClr val="444444"/>
                </a:solidFill>
              </a:rPr>
              <a:t>Likely to reduce stress and anxiety before placement.​</a:t>
            </a:r>
            <a:endParaRPr sz="1900">
              <a:solidFill>
                <a:srgbClr val="444444"/>
              </a:solidFill>
            </a:endParaRPr>
          </a:p>
          <a:p>
            <a:pPr indent="-371475" lvl="0" marL="457200" rtl="0" algn="l">
              <a:spcBef>
                <a:spcPts val="0"/>
              </a:spcBef>
              <a:spcAft>
                <a:spcPts val="0"/>
              </a:spcAft>
              <a:buClr>
                <a:srgbClr val="444444"/>
              </a:buClr>
              <a:buSzPts val="2250"/>
              <a:buFont typeface="Arial"/>
              <a:buChar char="●"/>
            </a:pPr>
            <a:r>
              <a:rPr lang="en" sz="1900">
                <a:solidFill>
                  <a:srgbClr val="444444"/>
                </a:solidFill>
              </a:rPr>
              <a:t>Practitioners providing placements will have an increased awareness of requirements and may benefit from adjustments made for the student.</a:t>
            </a:r>
            <a:endParaRPr sz="1900">
              <a:solidFill>
                <a:srgbClr val="444444"/>
              </a:solidFill>
            </a:endParaRPr>
          </a:p>
          <a:p>
            <a:pPr indent="0" lvl="0" marL="457200" rtl="0" algn="l">
              <a:spcBef>
                <a:spcPts val="0"/>
              </a:spcBef>
              <a:spcAft>
                <a:spcPts val="0"/>
              </a:spcAft>
              <a:buNone/>
            </a:pPr>
            <a:r>
              <a:t/>
            </a:r>
            <a:endParaRPr sz="2300">
              <a:solidFill>
                <a:srgbClr val="444444"/>
              </a:solidFill>
              <a:highlight>
                <a:srgbClr val="F6F5EE"/>
              </a:highlight>
            </a:endParaRPr>
          </a:p>
          <a:p>
            <a:pPr indent="0" lvl="0" marL="457200" rtl="0" algn="l">
              <a:spcBef>
                <a:spcPts val="0"/>
              </a:spcBef>
              <a:spcAft>
                <a:spcPts val="0"/>
              </a:spcAft>
              <a:buNone/>
            </a:pPr>
            <a:r>
              <a:t/>
            </a:r>
            <a:endParaRPr/>
          </a:p>
        </p:txBody>
      </p:sp>
    </p:spTree>
  </p:cSld>
  <p:clrMapOvr>
    <a:masterClrMapping/>
  </p:clrMapOvr>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6F5EE">
            <a:alpha val="92160"/>
          </a:srgbClr>
        </a:solidFill>
      </p:bgPr>
    </p:bg>
    <p:spTree>
      <p:nvGrpSpPr>
        <p:cNvPr id="324" name="Shape 324"/>
        <p:cNvGrpSpPr/>
        <p:nvPr/>
      </p:nvGrpSpPr>
      <p:grpSpPr>
        <a:xfrm>
          <a:off x="0" y="0"/>
          <a:ext cx="0" cy="0"/>
          <a:chOff x="0" y="0"/>
          <a:chExt cx="0" cy="0"/>
        </a:xfrm>
      </p:grpSpPr>
      <p:sp>
        <p:nvSpPr>
          <p:cNvPr id="325" name="Google Shape;325;p51"/>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Reasons not to disclose </a:t>
            </a:r>
            <a:endParaRPr/>
          </a:p>
        </p:txBody>
      </p:sp>
      <p:sp>
        <p:nvSpPr>
          <p:cNvPr id="326" name="Google Shape;326;p51"/>
          <p:cNvSpPr txBox="1"/>
          <p:nvPr>
            <p:ph idx="1" type="body"/>
          </p:nvPr>
        </p:nvSpPr>
        <p:spPr>
          <a:xfrm>
            <a:off x="311700" y="1152475"/>
            <a:ext cx="8520600" cy="3416400"/>
          </a:xfrm>
          <a:prstGeom prst="rect">
            <a:avLst/>
          </a:prstGeom>
          <a:solidFill>
            <a:srgbClr val="F6F5EE">
              <a:alpha val="92160"/>
            </a:srgbClr>
          </a:solidFill>
        </p:spPr>
        <p:txBody>
          <a:bodyPr anchorCtr="0" anchor="t" bIns="91425" lIns="91425" spcFirstLastPara="1" rIns="91425" wrap="square" tIns="91425">
            <a:noAutofit/>
          </a:bodyPr>
          <a:lstStyle/>
          <a:p>
            <a:pPr indent="-396875" lvl="0" marL="457200" rtl="0" algn="l">
              <a:spcBef>
                <a:spcPts val="0"/>
              </a:spcBef>
              <a:spcAft>
                <a:spcPts val="0"/>
              </a:spcAft>
              <a:buClr>
                <a:srgbClr val="444444"/>
              </a:buClr>
              <a:buSzPts val="2650"/>
              <a:buFont typeface="Arial"/>
              <a:buChar char="●"/>
            </a:pPr>
            <a:r>
              <a:rPr lang="en" sz="2300">
                <a:solidFill>
                  <a:srgbClr val="444444"/>
                </a:solidFill>
                <a:highlight>
                  <a:srgbClr val="F6F5EE"/>
                </a:highlight>
              </a:rPr>
              <a:t>Fear of being judged ​</a:t>
            </a:r>
            <a:endParaRPr sz="2300">
              <a:solidFill>
                <a:srgbClr val="444444"/>
              </a:solidFill>
              <a:highlight>
                <a:srgbClr val="F6F5EE"/>
              </a:highlight>
            </a:endParaRPr>
          </a:p>
          <a:p>
            <a:pPr indent="-396875" lvl="0" marL="457200" rtl="0" algn="l">
              <a:spcBef>
                <a:spcPts val="0"/>
              </a:spcBef>
              <a:spcAft>
                <a:spcPts val="0"/>
              </a:spcAft>
              <a:buClr>
                <a:srgbClr val="444444"/>
              </a:buClr>
              <a:buSzPts val="2650"/>
              <a:buFont typeface="Arial"/>
              <a:buChar char="●"/>
            </a:pPr>
            <a:r>
              <a:rPr lang="en" sz="2300">
                <a:solidFill>
                  <a:srgbClr val="444444"/>
                </a:solidFill>
                <a:highlight>
                  <a:srgbClr val="F6F5EE"/>
                </a:highlight>
              </a:rPr>
              <a:t>Fear of not being believed ​</a:t>
            </a:r>
            <a:endParaRPr sz="2300">
              <a:solidFill>
                <a:srgbClr val="444444"/>
              </a:solidFill>
              <a:highlight>
                <a:srgbClr val="F6F5EE"/>
              </a:highlight>
            </a:endParaRPr>
          </a:p>
          <a:p>
            <a:pPr indent="-396875" lvl="0" marL="457200" rtl="0" algn="l">
              <a:spcBef>
                <a:spcPts val="0"/>
              </a:spcBef>
              <a:spcAft>
                <a:spcPts val="0"/>
              </a:spcAft>
              <a:buClr>
                <a:srgbClr val="444444"/>
              </a:buClr>
              <a:buSzPts val="2650"/>
              <a:buFont typeface="Arial"/>
              <a:buChar char="●"/>
            </a:pPr>
            <a:r>
              <a:rPr lang="en" sz="2300">
                <a:solidFill>
                  <a:srgbClr val="444444"/>
                </a:solidFill>
                <a:highlight>
                  <a:srgbClr val="F6F5EE"/>
                </a:highlight>
              </a:rPr>
              <a:t>Previous negative experiences resulting in internalised ableism​</a:t>
            </a:r>
            <a:endParaRPr sz="2300">
              <a:solidFill>
                <a:srgbClr val="444444"/>
              </a:solidFill>
              <a:highlight>
                <a:srgbClr val="F6F5EE"/>
              </a:highlight>
            </a:endParaRPr>
          </a:p>
          <a:p>
            <a:pPr indent="-396875" lvl="0" marL="457200" rtl="0" algn="l">
              <a:spcBef>
                <a:spcPts val="0"/>
              </a:spcBef>
              <a:spcAft>
                <a:spcPts val="0"/>
              </a:spcAft>
              <a:buClr>
                <a:srgbClr val="444444"/>
              </a:buClr>
              <a:buSzPts val="2650"/>
              <a:buFont typeface="Arial"/>
              <a:buChar char="●"/>
            </a:pPr>
            <a:r>
              <a:rPr lang="en" sz="2300">
                <a:solidFill>
                  <a:srgbClr val="444444"/>
                </a:solidFill>
                <a:highlight>
                  <a:srgbClr val="F6F5EE"/>
                </a:highlight>
              </a:rPr>
              <a:t>May not feel or think they need to disclose​</a:t>
            </a:r>
            <a:endParaRPr sz="2300">
              <a:solidFill>
                <a:srgbClr val="444444"/>
              </a:solidFill>
              <a:highlight>
                <a:srgbClr val="F6F5EE"/>
              </a:highlight>
            </a:endParaRPr>
          </a:p>
          <a:p>
            <a:pPr indent="-396875" lvl="0" marL="457200" rtl="0" algn="l">
              <a:spcBef>
                <a:spcPts val="0"/>
              </a:spcBef>
              <a:spcAft>
                <a:spcPts val="0"/>
              </a:spcAft>
              <a:buClr>
                <a:srgbClr val="444444"/>
              </a:buClr>
              <a:buSzPts val="2650"/>
              <a:buFont typeface="Arial"/>
              <a:buChar char="●"/>
            </a:pPr>
            <a:r>
              <a:rPr lang="en" sz="2300">
                <a:solidFill>
                  <a:srgbClr val="444444"/>
                </a:solidFill>
                <a:highlight>
                  <a:srgbClr val="F6F5EE"/>
                </a:highlight>
              </a:rPr>
              <a:t>Can't predict what challenges they will come across.</a:t>
            </a:r>
            <a:endParaRPr sz="2300">
              <a:solidFill>
                <a:srgbClr val="444444"/>
              </a:solidFill>
              <a:highlight>
                <a:srgbClr val="F6F5EE"/>
              </a:highlight>
            </a:endParaRPr>
          </a:p>
          <a:p>
            <a:pPr indent="0" lvl="0" marL="457200" rtl="0" algn="l">
              <a:spcBef>
                <a:spcPts val="0"/>
              </a:spcBef>
              <a:spcAft>
                <a:spcPts val="0"/>
              </a:spcAft>
              <a:buNone/>
            </a:pPr>
            <a:r>
              <a:t/>
            </a:r>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3" name="Shape 73"/>
        <p:cNvGrpSpPr/>
        <p:nvPr/>
      </p:nvGrpSpPr>
      <p:grpSpPr>
        <a:xfrm>
          <a:off x="0" y="0"/>
          <a:ext cx="0" cy="0"/>
          <a:chOff x="0" y="0"/>
          <a:chExt cx="0" cy="0"/>
        </a:xfrm>
      </p:grpSpPr>
      <p:pic>
        <p:nvPicPr>
          <p:cNvPr id="74" name="Google Shape;74;p16" title="Screenshot 2026-07-20 at 22.28.16.png"/>
          <p:cNvPicPr preferRelativeResize="0"/>
          <p:nvPr/>
        </p:nvPicPr>
        <p:blipFill>
          <a:blip r:embed="rId3">
            <a:alphaModFix/>
          </a:blip>
          <a:stretch>
            <a:fillRect/>
          </a:stretch>
        </p:blipFill>
        <p:spPr>
          <a:xfrm>
            <a:off x="0" y="2682850"/>
            <a:ext cx="2228850" cy="3314700"/>
          </a:xfrm>
          <a:prstGeom prst="rect">
            <a:avLst/>
          </a:prstGeom>
          <a:noFill/>
          <a:ln>
            <a:noFill/>
          </a:ln>
        </p:spPr>
      </p:pic>
      <p:pic>
        <p:nvPicPr>
          <p:cNvPr id="75" name="Google Shape;75;p16" title="Screenshot 2026-07-20 at 22.30.40.png"/>
          <p:cNvPicPr preferRelativeResize="0"/>
          <p:nvPr/>
        </p:nvPicPr>
        <p:blipFill>
          <a:blip r:embed="rId4">
            <a:alphaModFix/>
          </a:blip>
          <a:stretch>
            <a:fillRect/>
          </a:stretch>
        </p:blipFill>
        <p:spPr>
          <a:xfrm>
            <a:off x="-84475" y="824000"/>
            <a:ext cx="3418719" cy="2400275"/>
          </a:xfrm>
          <a:prstGeom prst="rect">
            <a:avLst/>
          </a:prstGeom>
          <a:noFill/>
          <a:ln>
            <a:noFill/>
          </a:ln>
        </p:spPr>
      </p:pic>
      <p:pic>
        <p:nvPicPr>
          <p:cNvPr id="76" name="Google Shape;76;p16" title="Screenshot 2026-07-20 at 22.27.55.png"/>
          <p:cNvPicPr preferRelativeResize="0"/>
          <p:nvPr/>
        </p:nvPicPr>
        <p:blipFill>
          <a:blip r:embed="rId5">
            <a:alphaModFix/>
          </a:blip>
          <a:stretch>
            <a:fillRect/>
          </a:stretch>
        </p:blipFill>
        <p:spPr>
          <a:xfrm>
            <a:off x="6578075" y="0"/>
            <a:ext cx="2611320" cy="1954525"/>
          </a:xfrm>
          <a:prstGeom prst="rect">
            <a:avLst/>
          </a:prstGeom>
          <a:noFill/>
          <a:ln>
            <a:noFill/>
          </a:ln>
        </p:spPr>
      </p:pic>
      <p:pic>
        <p:nvPicPr>
          <p:cNvPr id="77" name="Google Shape;77;p16" title="Screenshot 2026-07-20 at 22.31.25.png"/>
          <p:cNvPicPr preferRelativeResize="0"/>
          <p:nvPr/>
        </p:nvPicPr>
        <p:blipFill>
          <a:blip r:embed="rId6">
            <a:alphaModFix/>
          </a:blip>
          <a:stretch>
            <a:fillRect/>
          </a:stretch>
        </p:blipFill>
        <p:spPr>
          <a:xfrm>
            <a:off x="0" y="0"/>
            <a:ext cx="1707775" cy="1404175"/>
          </a:xfrm>
          <a:prstGeom prst="rect">
            <a:avLst/>
          </a:prstGeom>
          <a:noFill/>
          <a:ln>
            <a:noFill/>
          </a:ln>
        </p:spPr>
      </p:pic>
      <p:pic>
        <p:nvPicPr>
          <p:cNvPr id="78" name="Google Shape;78;p16" title="Screenshot 2026-07-20 at 22.29.34.png"/>
          <p:cNvPicPr preferRelativeResize="0"/>
          <p:nvPr/>
        </p:nvPicPr>
        <p:blipFill>
          <a:blip r:embed="rId7">
            <a:alphaModFix/>
          </a:blip>
          <a:stretch>
            <a:fillRect/>
          </a:stretch>
        </p:blipFill>
        <p:spPr>
          <a:xfrm>
            <a:off x="1900213" y="-4888"/>
            <a:ext cx="2774174" cy="1954525"/>
          </a:xfrm>
          <a:prstGeom prst="rect">
            <a:avLst/>
          </a:prstGeom>
          <a:noFill/>
          <a:ln>
            <a:noFill/>
          </a:ln>
        </p:spPr>
      </p:pic>
      <p:pic>
        <p:nvPicPr>
          <p:cNvPr id="79" name="Google Shape;79;p16" title="Screenshot 2026-07-20 at 22.29.47.png"/>
          <p:cNvPicPr preferRelativeResize="0"/>
          <p:nvPr/>
        </p:nvPicPr>
        <p:blipFill>
          <a:blip r:embed="rId8">
            <a:alphaModFix/>
          </a:blip>
          <a:stretch>
            <a:fillRect/>
          </a:stretch>
        </p:blipFill>
        <p:spPr>
          <a:xfrm>
            <a:off x="1679626" y="675650"/>
            <a:ext cx="1891500" cy="2696973"/>
          </a:xfrm>
          <a:prstGeom prst="rect">
            <a:avLst/>
          </a:prstGeom>
          <a:noFill/>
          <a:ln>
            <a:noFill/>
          </a:ln>
        </p:spPr>
      </p:pic>
      <p:pic>
        <p:nvPicPr>
          <p:cNvPr id="80" name="Google Shape;80;p16" title="Screenshot 2026-07-20 at 22.30.32.png"/>
          <p:cNvPicPr preferRelativeResize="0"/>
          <p:nvPr/>
        </p:nvPicPr>
        <p:blipFill>
          <a:blip r:embed="rId9">
            <a:alphaModFix/>
          </a:blip>
          <a:stretch>
            <a:fillRect/>
          </a:stretch>
        </p:blipFill>
        <p:spPr>
          <a:xfrm>
            <a:off x="2826344" y="1130926"/>
            <a:ext cx="2958986" cy="2093348"/>
          </a:xfrm>
          <a:prstGeom prst="rect">
            <a:avLst/>
          </a:prstGeom>
          <a:noFill/>
          <a:ln>
            <a:noFill/>
          </a:ln>
        </p:spPr>
      </p:pic>
      <p:pic>
        <p:nvPicPr>
          <p:cNvPr id="81" name="Google Shape;81;p16" title="Screenshot 2026-07-20 at 22.31.13.png"/>
          <p:cNvPicPr preferRelativeResize="0"/>
          <p:nvPr/>
        </p:nvPicPr>
        <p:blipFill>
          <a:blip r:embed="rId10">
            <a:alphaModFix/>
          </a:blip>
          <a:stretch>
            <a:fillRect/>
          </a:stretch>
        </p:blipFill>
        <p:spPr>
          <a:xfrm>
            <a:off x="4572000" y="-4900"/>
            <a:ext cx="2350374" cy="1639950"/>
          </a:xfrm>
          <a:prstGeom prst="rect">
            <a:avLst/>
          </a:prstGeom>
          <a:noFill/>
          <a:ln>
            <a:noFill/>
          </a:ln>
        </p:spPr>
      </p:pic>
      <p:pic>
        <p:nvPicPr>
          <p:cNvPr id="82" name="Google Shape;82;p16" title="Screenshot 2026-07-20 at 22.30.17.png"/>
          <p:cNvPicPr preferRelativeResize="0"/>
          <p:nvPr/>
        </p:nvPicPr>
        <p:blipFill>
          <a:blip r:embed="rId11">
            <a:alphaModFix/>
          </a:blip>
          <a:stretch>
            <a:fillRect/>
          </a:stretch>
        </p:blipFill>
        <p:spPr>
          <a:xfrm>
            <a:off x="2826355" y="2315039"/>
            <a:ext cx="2156695" cy="1762355"/>
          </a:xfrm>
          <a:prstGeom prst="rect">
            <a:avLst/>
          </a:prstGeom>
          <a:noFill/>
          <a:ln>
            <a:noFill/>
          </a:ln>
        </p:spPr>
      </p:pic>
      <p:pic>
        <p:nvPicPr>
          <p:cNvPr id="83" name="Google Shape;83;p16" title="Screenshot 2026-07-20 at 22.29.25.png"/>
          <p:cNvPicPr preferRelativeResize="0"/>
          <p:nvPr/>
        </p:nvPicPr>
        <p:blipFill>
          <a:blip r:embed="rId12">
            <a:alphaModFix/>
          </a:blip>
          <a:stretch>
            <a:fillRect/>
          </a:stretch>
        </p:blipFill>
        <p:spPr>
          <a:xfrm>
            <a:off x="6462401" y="1049000"/>
            <a:ext cx="2681600" cy="1522750"/>
          </a:xfrm>
          <a:prstGeom prst="rect">
            <a:avLst/>
          </a:prstGeom>
          <a:noFill/>
          <a:ln>
            <a:noFill/>
          </a:ln>
        </p:spPr>
      </p:pic>
      <p:pic>
        <p:nvPicPr>
          <p:cNvPr id="84" name="Google Shape;84;p16" title="Screenshot 2026-07-20 at 22.28.49.png"/>
          <p:cNvPicPr preferRelativeResize="0"/>
          <p:nvPr/>
        </p:nvPicPr>
        <p:blipFill>
          <a:blip r:embed="rId13">
            <a:alphaModFix/>
          </a:blip>
          <a:stretch>
            <a:fillRect/>
          </a:stretch>
        </p:blipFill>
        <p:spPr>
          <a:xfrm>
            <a:off x="4866825" y="1792350"/>
            <a:ext cx="2825171" cy="1954526"/>
          </a:xfrm>
          <a:prstGeom prst="rect">
            <a:avLst/>
          </a:prstGeom>
          <a:noFill/>
          <a:ln>
            <a:noFill/>
          </a:ln>
        </p:spPr>
      </p:pic>
      <p:pic>
        <p:nvPicPr>
          <p:cNvPr id="85" name="Google Shape;85;p16" title="Screenshot 2026-07-20 at 22.27.30.png"/>
          <p:cNvPicPr preferRelativeResize="0"/>
          <p:nvPr/>
        </p:nvPicPr>
        <p:blipFill>
          <a:blip r:embed="rId14">
            <a:alphaModFix/>
          </a:blip>
          <a:stretch>
            <a:fillRect/>
          </a:stretch>
        </p:blipFill>
        <p:spPr>
          <a:xfrm>
            <a:off x="2140025" y="3643325"/>
            <a:ext cx="4143199" cy="2400274"/>
          </a:xfrm>
          <a:prstGeom prst="rect">
            <a:avLst/>
          </a:prstGeom>
          <a:noFill/>
          <a:ln>
            <a:noFill/>
          </a:ln>
        </p:spPr>
      </p:pic>
      <p:pic>
        <p:nvPicPr>
          <p:cNvPr id="86" name="Google Shape;86;p16" title="Screenshot 2026-07-20 at 22.27.05.png"/>
          <p:cNvPicPr preferRelativeResize="0"/>
          <p:nvPr/>
        </p:nvPicPr>
        <p:blipFill>
          <a:blip r:embed="rId15">
            <a:alphaModFix/>
          </a:blip>
          <a:stretch>
            <a:fillRect/>
          </a:stretch>
        </p:blipFill>
        <p:spPr>
          <a:xfrm>
            <a:off x="6773925" y="2173800"/>
            <a:ext cx="3386492" cy="2969701"/>
          </a:xfrm>
          <a:prstGeom prst="rect">
            <a:avLst/>
          </a:prstGeom>
          <a:noFill/>
          <a:ln>
            <a:noFill/>
          </a:ln>
        </p:spPr>
      </p:pic>
      <p:pic>
        <p:nvPicPr>
          <p:cNvPr id="87" name="Google Shape;87;p16" title="Screenshot 2026-07-20 at 22.25.47.png"/>
          <p:cNvPicPr preferRelativeResize="0"/>
          <p:nvPr/>
        </p:nvPicPr>
        <p:blipFill>
          <a:blip r:embed="rId16">
            <a:alphaModFix/>
          </a:blip>
          <a:stretch>
            <a:fillRect/>
          </a:stretch>
        </p:blipFill>
        <p:spPr>
          <a:xfrm>
            <a:off x="6230425" y="3167526"/>
            <a:ext cx="2958975" cy="2123150"/>
          </a:xfrm>
          <a:prstGeom prst="rect">
            <a:avLst/>
          </a:prstGeom>
          <a:noFill/>
          <a:ln>
            <a:noFill/>
          </a:ln>
        </p:spPr>
      </p:pic>
    </p:spTree>
  </p:cSld>
  <p:clrMapOvr>
    <a:masterClrMapping/>
  </p:clrMapOvr>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6F5EE">
            <a:alpha val="92160"/>
          </a:srgbClr>
        </a:solidFill>
      </p:bgPr>
    </p:bg>
    <p:spTree>
      <p:nvGrpSpPr>
        <p:cNvPr id="330" name="Shape 330"/>
        <p:cNvGrpSpPr/>
        <p:nvPr/>
      </p:nvGrpSpPr>
      <p:grpSpPr>
        <a:xfrm>
          <a:off x="0" y="0"/>
          <a:ext cx="0" cy="0"/>
          <a:chOff x="0" y="0"/>
          <a:chExt cx="0" cy="0"/>
        </a:xfrm>
      </p:grpSpPr>
      <p:sp>
        <p:nvSpPr>
          <p:cNvPr id="331" name="Google Shape;331;p52"/>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What is positive disclosure? </a:t>
            </a:r>
            <a:endParaRPr/>
          </a:p>
        </p:txBody>
      </p:sp>
      <p:sp>
        <p:nvSpPr>
          <p:cNvPr id="332" name="Google Shape;332;p52"/>
          <p:cNvSpPr txBox="1"/>
          <p:nvPr>
            <p:ph idx="1" type="body"/>
          </p:nvPr>
        </p:nvSpPr>
        <p:spPr>
          <a:xfrm>
            <a:off x="311700" y="1152475"/>
            <a:ext cx="8520600" cy="3416400"/>
          </a:xfrm>
          <a:prstGeom prst="rect">
            <a:avLst/>
          </a:prstGeom>
          <a:solidFill>
            <a:srgbClr val="F6F5EE">
              <a:alpha val="92160"/>
            </a:srgbClr>
          </a:solidFill>
        </p:spPr>
        <p:txBody>
          <a:bodyPr anchorCtr="0" anchor="t" bIns="91425" lIns="91425" spcFirstLastPara="1" rIns="91425" wrap="square" tIns="91425">
            <a:noAutofit/>
          </a:bodyPr>
          <a:lstStyle/>
          <a:p>
            <a:pPr indent="-307975" lvl="0" marL="457200" rtl="0" algn="just">
              <a:spcBef>
                <a:spcPts val="0"/>
              </a:spcBef>
              <a:spcAft>
                <a:spcPts val="0"/>
              </a:spcAft>
              <a:buClr>
                <a:srgbClr val="444444"/>
              </a:buClr>
              <a:buSzPts val="1250"/>
              <a:buFont typeface="Arial"/>
              <a:buChar char="●"/>
            </a:pPr>
            <a:r>
              <a:rPr lang="en">
                <a:solidFill>
                  <a:schemeClr val="dk1"/>
                </a:solidFill>
                <a:highlight>
                  <a:srgbClr val="F6F5EE"/>
                </a:highlight>
              </a:rPr>
              <a:t>Positive disclosure is creating a culture and environment whereby students feel empowered to disclose is essential to encourage positive disclosure. To reduce the differential attainment gap for disabled learners, it is our responsibility to proactively address learning needs and create inclusive environments to encourage this. ​​</a:t>
            </a:r>
            <a:endParaRPr>
              <a:solidFill>
                <a:schemeClr val="dk1"/>
              </a:solidFill>
              <a:highlight>
                <a:srgbClr val="F6F5EE"/>
              </a:highlight>
            </a:endParaRPr>
          </a:p>
          <a:p>
            <a:pPr indent="-307975" lvl="0" marL="457200" rtl="0" algn="just">
              <a:spcBef>
                <a:spcPts val="0"/>
              </a:spcBef>
              <a:spcAft>
                <a:spcPts val="0"/>
              </a:spcAft>
              <a:buClr>
                <a:srgbClr val="444444"/>
              </a:buClr>
              <a:buSzPts val="1250"/>
              <a:buFont typeface="Arial"/>
              <a:buChar char="●"/>
            </a:pPr>
            <a:r>
              <a:rPr lang="en">
                <a:solidFill>
                  <a:schemeClr val="dk1"/>
                </a:solidFill>
                <a:highlight>
                  <a:srgbClr val="F6F5EE"/>
                </a:highlight>
              </a:rPr>
              <a:t>This is a process of continuous ongoing conversations and is not just a tick box. ​​</a:t>
            </a:r>
            <a:endParaRPr>
              <a:solidFill>
                <a:schemeClr val="dk1"/>
              </a:solidFill>
              <a:highlight>
                <a:srgbClr val="F6F5EE"/>
              </a:highlight>
            </a:endParaRPr>
          </a:p>
          <a:p>
            <a:pPr indent="-307975" lvl="0" marL="457200" rtl="0" algn="just">
              <a:spcBef>
                <a:spcPts val="0"/>
              </a:spcBef>
              <a:spcAft>
                <a:spcPts val="0"/>
              </a:spcAft>
              <a:buClr>
                <a:srgbClr val="444444"/>
              </a:buClr>
              <a:buSzPts val="1250"/>
              <a:buFont typeface="Arial"/>
              <a:buChar char="●"/>
            </a:pPr>
            <a:r>
              <a:rPr lang="en">
                <a:solidFill>
                  <a:schemeClr val="dk1"/>
                </a:solidFill>
                <a:highlight>
                  <a:srgbClr val="F6F5EE"/>
                </a:highlight>
              </a:rPr>
              <a:t>It is a collaborative approach between students, personal tutees, disability coordinators and (if applicable) placement educators. ​</a:t>
            </a:r>
            <a:endParaRPr>
              <a:solidFill>
                <a:schemeClr val="dk1"/>
              </a:solidFill>
              <a:highlight>
                <a:srgbClr val="F6F5EE"/>
              </a:highlight>
            </a:endParaRPr>
          </a:p>
          <a:p>
            <a:pPr indent="0" lvl="0" marL="457200" rtl="0" algn="l">
              <a:spcBef>
                <a:spcPts val="0"/>
              </a:spcBef>
              <a:spcAft>
                <a:spcPts val="0"/>
              </a:spcAft>
              <a:buNone/>
            </a:pPr>
            <a:r>
              <a:t/>
            </a:r>
            <a:endParaRPr sz="400"/>
          </a:p>
        </p:txBody>
      </p:sp>
    </p:spTree>
  </p:cSld>
  <p:clrMapOvr>
    <a:masterClrMapping/>
  </p:clrMapOvr>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6F5EE">
            <a:alpha val="92160"/>
          </a:srgbClr>
        </a:solidFill>
      </p:bgPr>
    </p:bg>
    <p:spTree>
      <p:nvGrpSpPr>
        <p:cNvPr id="336" name="Shape 336"/>
        <p:cNvGrpSpPr/>
        <p:nvPr/>
      </p:nvGrpSpPr>
      <p:grpSpPr>
        <a:xfrm>
          <a:off x="0" y="0"/>
          <a:ext cx="0" cy="0"/>
          <a:chOff x="0" y="0"/>
          <a:chExt cx="0" cy="0"/>
        </a:xfrm>
      </p:grpSpPr>
      <p:sp>
        <p:nvSpPr>
          <p:cNvPr id="337" name="Google Shape;337;p53"/>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Whose responsibility is it? (placement perspective) </a:t>
            </a:r>
            <a:endParaRPr/>
          </a:p>
        </p:txBody>
      </p:sp>
      <p:sp>
        <p:nvSpPr>
          <p:cNvPr id="338" name="Google Shape;338;p53"/>
          <p:cNvSpPr txBox="1"/>
          <p:nvPr>
            <p:ph idx="1" type="body"/>
          </p:nvPr>
        </p:nvSpPr>
        <p:spPr>
          <a:xfrm>
            <a:off x="124100" y="1273600"/>
            <a:ext cx="2898300" cy="3251100"/>
          </a:xfrm>
          <a:prstGeom prst="rect">
            <a:avLst/>
          </a:prstGeom>
          <a:solidFill>
            <a:srgbClr val="FFE599"/>
          </a:solidFill>
        </p:spPr>
        <p:txBody>
          <a:bodyPr anchorCtr="0" anchor="t" bIns="91425" lIns="91425" spcFirstLastPara="1" rIns="91425" wrap="square" tIns="91425">
            <a:noAutofit/>
          </a:bodyPr>
          <a:lstStyle/>
          <a:p>
            <a:pPr indent="0" lvl="0" marL="457200" rtl="0" algn="l">
              <a:spcBef>
                <a:spcPts val="0"/>
              </a:spcBef>
              <a:spcAft>
                <a:spcPts val="0"/>
              </a:spcAft>
              <a:buNone/>
            </a:pPr>
            <a:r>
              <a:rPr lang="en" sz="1850">
                <a:solidFill>
                  <a:schemeClr val="dk1"/>
                </a:solidFill>
              </a:rPr>
              <a:t>In many</a:t>
            </a:r>
            <a:r>
              <a:rPr lang="en" sz="1850">
                <a:solidFill>
                  <a:schemeClr val="dk1"/>
                </a:solidFill>
              </a:rPr>
              <a:t> </a:t>
            </a:r>
            <a:r>
              <a:rPr lang="en" sz="1850">
                <a:solidFill>
                  <a:schemeClr val="dk1"/>
                </a:solidFill>
              </a:rPr>
              <a:t>higher education institutions (HEI's), learners first must disclose their disabilities before they can access accommodations (Sapir &amp; Banai, 2023) </a:t>
            </a:r>
            <a:endParaRPr sz="500">
              <a:solidFill>
                <a:schemeClr val="dk1"/>
              </a:solidFill>
            </a:endParaRPr>
          </a:p>
          <a:p>
            <a:pPr indent="0" lvl="0" marL="457200" rtl="0" algn="l">
              <a:spcBef>
                <a:spcPts val="0"/>
              </a:spcBef>
              <a:spcAft>
                <a:spcPts val="0"/>
              </a:spcAft>
              <a:buNone/>
            </a:pPr>
            <a:r>
              <a:t/>
            </a:r>
            <a:endParaRPr sz="500"/>
          </a:p>
        </p:txBody>
      </p:sp>
      <p:sp>
        <p:nvSpPr>
          <p:cNvPr id="339" name="Google Shape;339;p53"/>
          <p:cNvSpPr txBox="1"/>
          <p:nvPr>
            <p:ph idx="1" type="body"/>
          </p:nvPr>
        </p:nvSpPr>
        <p:spPr>
          <a:xfrm>
            <a:off x="3022400" y="1273600"/>
            <a:ext cx="2898300" cy="3251100"/>
          </a:xfrm>
          <a:prstGeom prst="rect">
            <a:avLst/>
          </a:prstGeom>
          <a:solidFill>
            <a:srgbClr val="D9EAD3"/>
          </a:solidFill>
        </p:spPr>
        <p:txBody>
          <a:bodyPr anchorCtr="0" anchor="t" bIns="91425" lIns="91425" spcFirstLastPara="1" rIns="91425" wrap="square" tIns="91425">
            <a:noAutofit/>
          </a:bodyPr>
          <a:lstStyle/>
          <a:p>
            <a:pPr indent="0" lvl="0" marL="457200" rtl="0" algn="l">
              <a:spcBef>
                <a:spcPts val="0"/>
              </a:spcBef>
              <a:spcAft>
                <a:spcPts val="0"/>
              </a:spcAft>
              <a:buNone/>
            </a:pPr>
            <a:r>
              <a:rPr lang="en" sz="1650">
                <a:solidFill>
                  <a:schemeClr val="dk1"/>
                </a:solidFill>
              </a:rPr>
              <a:t>The literature suggests that there are many reasons why students may not disclose (Lindsay et al., 2018) and decisions to disclose can be further compounded by intersecting identities (Ngo &amp; Sundell, 2023)​</a:t>
            </a:r>
            <a:r>
              <a:rPr lang="en" sz="100">
                <a:solidFill>
                  <a:schemeClr val="dk1"/>
                </a:solidFill>
              </a:rPr>
              <a:t> </a:t>
            </a:r>
            <a:r>
              <a:rPr lang="en" sz="1850">
                <a:solidFill>
                  <a:schemeClr val="dk1"/>
                </a:solidFill>
              </a:rPr>
              <a:t> </a:t>
            </a:r>
            <a:endParaRPr sz="500">
              <a:solidFill>
                <a:schemeClr val="dk1"/>
              </a:solidFill>
            </a:endParaRPr>
          </a:p>
          <a:p>
            <a:pPr indent="0" lvl="0" marL="457200" rtl="0" algn="l">
              <a:spcBef>
                <a:spcPts val="0"/>
              </a:spcBef>
              <a:spcAft>
                <a:spcPts val="0"/>
              </a:spcAft>
              <a:buNone/>
            </a:pPr>
            <a:r>
              <a:t/>
            </a:r>
            <a:endParaRPr sz="500"/>
          </a:p>
        </p:txBody>
      </p:sp>
      <p:sp>
        <p:nvSpPr>
          <p:cNvPr id="340" name="Google Shape;340;p53"/>
          <p:cNvSpPr txBox="1"/>
          <p:nvPr>
            <p:ph idx="1" type="body"/>
          </p:nvPr>
        </p:nvSpPr>
        <p:spPr>
          <a:xfrm>
            <a:off x="5879430" y="1289240"/>
            <a:ext cx="2898300" cy="3251100"/>
          </a:xfrm>
          <a:prstGeom prst="rect">
            <a:avLst/>
          </a:prstGeom>
          <a:solidFill>
            <a:srgbClr val="E6B8AF"/>
          </a:solidFill>
        </p:spPr>
        <p:txBody>
          <a:bodyPr anchorCtr="0" anchor="t" bIns="91425" lIns="91425" spcFirstLastPara="1" rIns="91425" wrap="square" tIns="91425">
            <a:noAutofit/>
          </a:bodyPr>
          <a:lstStyle/>
          <a:p>
            <a:pPr indent="0" lvl="0" marL="0" rtl="0" algn="ctr">
              <a:spcBef>
                <a:spcPts val="0"/>
              </a:spcBef>
              <a:spcAft>
                <a:spcPts val="0"/>
              </a:spcAft>
              <a:buClr>
                <a:schemeClr val="dk1"/>
              </a:buClr>
              <a:buSzPts val="1100"/>
              <a:buFont typeface="Arial"/>
              <a:buNone/>
            </a:pPr>
            <a:r>
              <a:rPr lang="en" sz="2050">
                <a:solidFill>
                  <a:schemeClr val="dk1"/>
                </a:solidFill>
              </a:rPr>
              <a:t>Universities have the responsibility to create supportive and inclusive environments that actively promote positive disclosure (McKinney &amp; Swartz, 2022)​​</a:t>
            </a:r>
            <a:endParaRPr sz="2050">
              <a:solidFill>
                <a:schemeClr val="dk1"/>
              </a:solidFill>
            </a:endParaRPr>
          </a:p>
          <a:p>
            <a:pPr indent="0" lvl="0" marL="0" rtl="0" algn="ctr">
              <a:spcBef>
                <a:spcPts val="0"/>
              </a:spcBef>
              <a:spcAft>
                <a:spcPts val="0"/>
              </a:spcAft>
              <a:buClr>
                <a:schemeClr val="dk1"/>
              </a:buClr>
              <a:buSzPts val="1100"/>
              <a:buFont typeface="Arial"/>
              <a:buNone/>
            </a:pPr>
            <a:r>
              <a:rPr lang="en" sz="2050">
                <a:solidFill>
                  <a:schemeClr val="dk1"/>
                </a:solidFill>
                <a:highlight>
                  <a:srgbClr val="F5F5F5"/>
                </a:highlight>
              </a:rPr>
              <a:t>​</a:t>
            </a:r>
            <a:endParaRPr sz="2050">
              <a:solidFill>
                <a:schemeClr val="dk1"/>
              </a:solidFill>
              <a:highlight>
                <a:srgbClr val="F5F5F5"/>
              </a:highlight>
            </a:endParaRPr>
          </a:p>
          <a:p>
            <a:pPr indent="0" lvl="0" marL="457200" rtl="0" algn="l">
              <a:spcBef>
                <a:spcPts val="0"/>
              </a:spcBef>
              <a:spcAft>
                <a:spcPts val="0"/>
              </a:spcAft>
              <a:buNone/>
            </a:pPr>
            <a:r>
              <a:t/>
            </a:r>
            <a:endParaRPr sz="1650">
              <a:solidFill>
                <a:schemeClr val="dk1"/>
              </a:solidFill>
            </a:endParaRPr>
          </a:p>
          <a:p>
            <a:pPr indent="0" lvl="0" marL="457200" rtl="0" algn="l">
              <a:spcBef>
                <a:spcPts val="0"/>
              </a:spcBef>
              <a:spcAft>
                <a:spcPts val="0"/>
              </a:spcAft>
              <a:buNone/>
            </a:pPr>
            <a:r>
              <a:t/>
            </a:r>
            <a:endParaRPr sz="500"/>
          </a:p>
        </p:txBody>
      </p:sp>
    </p:spTree>
  </p:cSld>
  <p:clrMapOvr>
    <a:masterClrMapping/>
  </p:clrMapOvr>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6F5EE">
            <a:alpha val="92160"/>
          </a:srgbClr>
        </a:solidFill>
      </p:bgPr>
    </p:bg>
    <p:spTree>
      <p:nvGrpSpPr>
        <p:cNvPr id="344" name="Shape 344"/>
        <p:cNvGrpSpPr/>
        <p:nvPr/>
      </p:nvGrpSpPr>
      <p:grpSpPr>
        <a:xfrm>
          <a:off x="0" y="0"/>
          <a:ext cx="0" cy="0"/>
          <a:chOff x="0" y="0"/>
          <a:chExt cx="0" cy="0"/>
        </a:xfrm>
      </p:grpSpPr>
      <p:sp>
        <p:nvSpPr>
          <p:cNvPr id="345" name="Google Shape;345;p54"/>
          <p:cNvSpPr txBox="1"/>
          <p:nvPr>
            <p:ph type="title"/>
          </p:nvPr>
        </p:nvSpPr>
        <p:spPr>
          <a:xfrm>
            <a:off x="374250" y="698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Conversation starters  </a:t>
            </a:r>
            <a:endParaRPr/>
          </a:p>
        </p:txBody>
      </p:sp>
      <p:sp>
        <p:nvSpPr>
          <p:cNvPr id="346" name="Google Shape;346;p54"/>
          <p:cNvSpPr/>
          <p:nvPr/>
        </p:nvSpPr>
        <p:spPr>
          <a:xfrm>
            <a:off x="0" y="611225"/>
            <a:ext cx="3017400" cy="2416500"/>
          </a:xfrm>
          <a:prstGeom prst="flowChartMagneticTape">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lang="en" sz="1950">
                <a:solidFill>
                  <a:schemeClr val="dk1"/>
                </a:solidFill>
              </a:rPr>
              <a:t> What could we do as placement educators to support success in your                                                                                                                                                                            placement?</a:t>
            </a:r>
            <a:r>
              <a:rPr lang="en" sz="2250">
                <a:solidFill>
                  <a:schemeClr val="dk1"/>
                </a:solidFill>
              </a:rPr>
              <a:t> ​</a:t>
            </a:r>
            <a:r>
              <a:rPr lang="en" sz="200">
                <a:solidFill>
                  <a:schemeClr val="dk1"/>
                </a:solidFill>
              </a:rPr>
              <a:t> </a:t>
            </a:r>
            <a:endParaRPr sz="500"/>
          </a:p>
        </p:txBody>
      </p:sp>
      <p:sp>
        <p:nvSpPr>
          <p:cNvPr id="347" name="Google Shape;347;p54"/>
          <p:cNvSpPr/>
          <p:nvPr/>
        </p:nvSpPr>
        <p:spPr>
          <a:xfrm>
            <a:off x="3194250" y="734375"/>
            <a:ext cx="2880600" cy="2170200"/>
          </a:xfrm>
          <a:prstGeom prst="flowChartMagneticTape">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lang="en" sz="1950">
                <a:solidFill>
                  <a:schemeClr val="dk1"/>
                </a:solidFill>
              </a:rPr>
              <a:t>Can you think of anything that might impact your placement </a:t>
            </a:r>
            <a:r>
              <a:rPr lang="en" sz="1950">
                <a:solidFill>
                  <a:schemeClr val="dk1"/>
                </a:solidFill>
              </a:rPr>
              <a:t>experience?</a:t>
            </a:r>
            <a:endParaRPr sz="500"/>
          </a:p>
        </p:txBody>
      </p:sp>
      <p:sp>
        <p:nvSpPr>
          <p:cNvPr id="348" name="Google Shape;348;p54"/>
          <p:cNvSpPr/>
          <p:nvPr/>
        </p:nvSpPr>
        <p:spPr>
          <a:xfrm>
            <a:off x="6125775" y="150575"/>
            <a:ext cx="2880600" cy="2265900"/>
          </a:xfrm>
          <a:prstGeom prst="flowChartMagneticTape">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lang="en" sz="1950">
                <a:solidFill>
                  <a:schemeClr val="dk1"/>
                </a:solidFill>
              </a:rPr>
              <a:t>Are there any reasonable adjustments we could explore to support you on placement?</a:t>
            </a:r>
            <a:endParaRPr sz="500"/>
          </a:p>
        </p:txBody>
      </p:sp>
      <p:sp>
        <p:nvSpPr>
          <p:cNvPr id="349" name="Google Shape;349;p54"/>
          <p:cNvSpPr/>
          <p:nvPr/>
        </p:nvSpPr>
        <p:spPr>
          <a:xfrm>
            <a:off x="5973375" y="2710100"/>
            <a:ext cx="3185400" cy="2265900"/>
          </a:xfrm>
          <a:prstGeom prst="flowChartMagneticTape">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lang="en" sz="1950">
                <a:solidFill>
                  <a:schemeClr val="dk1"/>
                </a:solidFill>
              </a:rPr>
              <a:t>What support have you been given on previous placements that have worked for?</a:t>
            </a:r>
            <a:endParaRPr sz="500"/>
          </a:p>
        </p:txBody>
      </p:sp>
      <p:sp>
        <p:nvSpPr>
          <p:cNvPr id="350" name="Google Shape;350;p54"/>
          <p:cNvSpPr/>
          <p:nvPr/>
        </p:nvSpPr>
        <p:spPr>
          <a:xfrm>
            <a:off x="1532275" y="2904575"/>
            <a:ext cx="3185400" cy="2146800"/>
          </a:xfrm>
          <a:prstGeom prst="flowChartMagneticTape">
            <a:avLst/>
          </a:prstGeom>
          <a:solidFill>
            <a:srgbClr val="FCE5CD"/>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b="1" lang="en" sz="1950">
                <a:solidFill>
                  <a:schemeClr val="dk1"/>
                </a:solidFill>
              </a:rPr>
              <a:t>I understand that this is a process we might not get this right the first time but we will keep discussing </a:t>
            </a:r>
            <a:endParaRPr b="1" sz="1950">
              <a:solidFill>
                <a:schemeClr val="dk1"/>
              </a:solidFill>
            </a:endParaRPr>
          </a:p>
        </p:txBody>
      </p:sp>
    </p:spTree>
  </p:cSld>
  <p:clrMapOvr>
    <a:masterClrMapping/>
  </p:clrMapOvr>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6F5EE">
            <a:alpha val="92160"/>
          </a:srgbClr>
        </a:solidFill>
      </p:bgPr>
    </p:bg>
    <p:spTree>
      <p:nvGrpSpPr>
        <p:cNvPr id="354" name="Shape 354"/>
        <p:cNvGrpSpPr/>
        <p:nvPr/>
      </p:nvGrpSpPr>
      <p:grpSpPr>
        <a:xfrm>
          <a:off x="0" y="0"/>
          <a:ext cx="0" cy="0"/>
          <a:chOff x="0" y="0"/>
          <a:chExt cx="0" cy="0"/>
        </a:xfrm>
      </p:grpSpPr>
      <p:sp>
        <p:nvSpPr>
          <p:cNvPr id="355" name="Google Shape;355;p55"/>
          <p:cNvSpPr txBox="1"/>
          <p:nvPr>
            <p:ph type="title"/>
          </p:nvPr>
        </p:nvSpPr>
        <p:spPr>
          <a:xfrm>
            <a:off x="0" y="429400"/>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Placement support plans </a:t>
            </a:r>
            <a:endParaRPr/>
          </a:p>
        </p:txBody>
      </p:sp>
      <p:sp>
        <p:nvSpPr>
          <p:cNvPr id="356" name="Google Shape;356;p55"/>
          <p:cNvSpPr txBox="1"/>
          <p:nvPr>
            <p:ph idx="1" type="body"/>
          </p:nvPr>
        </p:nvSpPr>
        <p:spPr>
          <a:xfrm>
            <a:off x="124100" y="1273600"/>
            <a:ext cx="2554500" cy="3251100"/>
          </a:xfrm>
          <a:prstGeom prst="rect">
            <a:avLst/>
          </a:prstGeom>
          <a:solidFill>
            <a:srgbClr val="D9D2E9"/>
          </a:solidFill>
        </p:spPr>
        <p:txBody>
          <a:bodyPr anchorCtr="0" anchor="t" bIns="91425" lIns="91425" spcFirstLastPara="1" rIns="91425" wrap="square" tIns="91425">
            <a:noAutofit/>
          </a:bodyPr>
          <a:lstStyle/>
          <a:p>
            <a:pPr indent="0" lvl="0" marL="457200" rtl="0" algn="l">
              <a:spcBef>
                <a:spcPts val="0"/>
              </a:spcBef>
              <a:spcAft>
                <a:spcPts val="0"/>
              </a:spcAft>
              <a:buNone/>
            </a:pPr>
            <a:r>
              <a:rPr lang="en" sz="1850">
                <a:solidFill>
                  <a:schemeClr val="dk1"/>
                </a:solidFill>
              </a:rPr>
              <a:t>Placement support plans should be made at the beginning of any course with learners having access to this to share with placement educators. </a:t>
            </a:r>
            <a:endParaRPr sz="100">
              <a:solidFill>
                <a:schemeClr val="dk1"/>
              </a:solidFill>
            </a:endParaRPr>
          </a:p>
          <a:p>
            <a:pPr indent="0" lvl="0" marL="457200" rtl="0" algn="l">
              <a:spcBef>
                <a:spcPts val="0"/>
              </a:spcBef>
              <a:spcAft>
                <a:spcPts val="0"/>
              </a:spcAft>
              <a:buNone/>
            </a:pPr>
            <a:r>
              <a:t/>
            </a:r>
            <a:endParaRPr sz="500"/>
          </a:p>
        </p:txBody>
      </p:sp>
      <p:sp>
        <p:nvSpPr>
          <p:cNvPr id="357" name="Google Shape;357;p55"/>
          <p:cNvSpPr txBox="1"/>
          <p:nvPr>
            <p:ph idx="1" type="body"/>
          </p:nvPr>
        </p:nvSpPr>
        <p:spPr>
          <a:xfrm>
            <a:off x="2678600" y="1273600"/>
            <a:ext cx="3595800" cy="3251100"/>
          </a:xfrm>
          <a:prstGeom prst="rect">
            <a:avLst/>
          </a:prstGeom>
          <a:solidFill>
            <a:srgbClr val="D9D2E9"/>
          </a:solidFill>
        </p:spPr>
        <p:txBody>
          <a:bodyPr anchorCtr="0" anchor="t" bIns="91425" lIns="91425" spcFirstLastPara="1" rIns="91425" wrap="square" tIns="91425">
            <a:noAutofit/>
          </a:bodyPr>
          <a:lstStyle/>
          <a:p>
            <a:pPr indent="0" lvl="0" marL="457200" rtl="0" algn="l">
              <a:spcBef>
                <a:spcPts val="0"/>
              </a:spcBef>
              <a:spcAft>
                <a:spcPts val="0"/>
              </a:spcAft>
              <a:buNone/>
            </a:pPr>
            <a:r>
              <a:rPr lang="en" sz="1750">
                <a:solidFill>
                  <a:schemeClr val="dk1"/>
                </a:solidFill>
              </a:rPr>
              <a:t>Placement support plans must be regularly updated as what a learner may pre-empt they need before going on placement may be less or different to what they need once experiencing placement. Therefore, this plan needs to be regularly reviewed and updated</a:t>
            </a:r>
            <a:r>
              <a:rPr lang="en" sz="1650">
                <a:solidFill>
                  <a:schemeClr val="dk1"/>
                </a:solidFill>
              </a:rPr>
              <a:t>.  </a:t>
            </a:r>
            <a:r>
              <a:rPr lang="en" sz="100">
                <a:solidFill>
                  <a:schemeClr val="dk1"/>
                </a:solidFill>
              </a:rPr>
              <a:t>​  </a:t>
            </a:r>
            <a:endParaRPr sz="100">
              <a:solidFill>
                <a:schemeClr val="dk1"/>
              </a:solidFill>
            </a:endParaRPr>
          </a:p>
          <a:p>
            <a:pPr indent="0" lvl="0" marL="457200" rtl="0" algn="l">
              <a:spcBef>
                <a:spcPts val="0"/>
              </a:spcBef>
              <a:spcAft>
                <a:spcPts val="0"/>
              </a:spcAft>
              <a:buNone/>
            </a:pPr>
            <a:r>
              <a:t/>
            </a:r>
            <a:endParaRPr sz="100"/>
          </a:p>
        </p:txBody>
      </p:sp>
      <p:sp>
        <p:nvSpPr>
          <p:cNvPr id="358" name="Google Shape;358;p55"/>
          <p:cNvSpPr txBox="1"/>
          <p:nvPr>
            <p:ph idx="1" type="body"/>
          </p:nvPr>
        </p:nvSpPr>
        <p:spPr>
          <a:xfrm>
            <a:off x="6176455" y="1273590"/>
            <a:ext cx="2898300" cy="3251100"/>
          </a:xfrm>
          <a:prstGeom prst="rect">
            <a:avLst/>
          </a:prstGeom>
          <a:solidFill>
            <a:srgbClr val="D9D2E9"/>
          </a:solidFill>
        </p:spPr>
        <p:txBody>
          <a:bodyPr anchorCtr="0" anchor="t" bIns="91425" lIns="91425" spcFirstLastPara="1" rIns="91425" wrap="square" tIns="91425">
            <a:noAutofit/>
          </a:bodyPr>
          <a:lstStyle/>
          <a:p>
            <a:pPr indent="0" lvl="0" marL="0" rtl="0" algn="ctr">
              <a:spcBef>
                <a:spcPts val="0"/>
              </a:spcBef>
              <a:spcAft>
                <a:spcPts val="0"/>
              </a:spcAft>
              <a:buClr>
                <a:schemeClr val="dk1"/>
              </a:buClr>
              <a:buSzPts val="1100"/>
              <a:buFont typeface="Arial"/>
              <a:buNone/>
            </a:pPr>
            <a:r>
              <a:t/>
            </a:r>
            <a:endParaRPr sz="2050">
              <a:solidFill>
                <a:schemeClr val="dk1"/>
              </a:solidFill>
            </a:endParaRPr>
          </a:p>
          <a:p>
            <a:pPr indent="0" lvl="0" marL="0" rtl="0" algn="ctr">
              <a:spcBef>
                <a:spcPts val="0"/>
              </a:spcBef>
              <a:spcAft>
                <a:spcPts val="0"/>
              </a:spcAft>
              <a:buClr>
                <a:schemeClr val="dk1"/>
              </a:buClr>
              <a:buSzPts val="1100"/>
              <a:buFont typeface="Arial"/>
              <a:buNone/>
            </a:pPr>
            <a:r>
              <a:rPr lang="en" sz="2050">
                <a:solidFill>
                  <a:schemeClr val="dk1"/>
                </a:solidFill>
              </a:rPr>
              <a:t>Placement support plans can then be used as a tool throughout not just their time as a learners but to help them build a record of help accommodations to aid their career.​</a:t>
            </a:r>
            <a:endParaRPr sz="2050">
              <a:solidFill>
                <a:schemeClr val="dk1"/>
              </a:solidFill>
            </a:endParaRPr>
          </a:p>
          <a:p>
            <a:pPr indent="0" lvl="0" marL="0" rtl="0" algn="ctr">
              <a:spcBef>
                <a:spcPts val="0"/>
              </a:spcBef>
              <a:spcAft>
                <a:spcPts val="0"/>
              </a:spcAft>
              <a:buClr>
                <a:schemeClr val="dk1"/>
              </a:buClr>
              <a:buSzPts val="1100"/>
              <a:buFont typeface="Arial"/>
              <a:buNone/>
            </a:pPr>
            <a:r>
              <a:rPr lang="en" sz="2050">
                <a:solidFill>
                  <a:schemeClr val="dk1"/>
                </a:solidFill>
              </a:rPr>
              <a:t>​</a:t>
            </a:r>
            <a:endParaRPr sz="2050">
              <a:solidFill>
                <a:schemeClr val="dk1"/>
              </a:solidFill>
            </a:endParaRPr>
          </a:p>
          <a:p>
            <a:pPr indent="0" lvl="0" marL="0" rtl="0" algn="ctr">
              <a:spcBef>
                <a:spcPts val="0"/>
              </a:spcBef>
              <a:spcAft>
                <a:spcPts val="0"/>
              </a:spcAft>
              <a:buNone/>
            </a:pPr>
            <a:r>
              <a:rPr lang="en" sz="2050">
                <a:solidFill>
                  <a:schemeClr val="dk1"/>
                </a:solidFill>
                <a:highlight>
                  <a:srgbClr val="F5F5F5"/>
                </a:highlight>
              </a:rPr>
              <a:t>​</a:t>
            </a:r>
            <a:endParaRPr sz="2050">
              <a:solidFill>
                <a:schemeClr val="dk1"/>
              </a:solidFill>
              <a:highlight>
                <a:srgbClr val="F5F5F5"/>
              </a:highlight>
            </a:endParaRPr>
          </a:p>
          <a:p>
            <a:pPr indent="0" lvl="0" marL="457200" rtl="0" algn="l">
              <a:spcBef>
                <a:spcPts val="0"/>
              </a:spcBef>
              <a:spcAft>
                <a:spcPts val="0"/>
              </a:spcAft>
              <a:buNone/>
            </a:pPr>
            <a:r>
              <a:t/>
            </a:r>
            <a:endParaRPr sz="1650">
              <a:solidFill>
                <a:schemeClr val="dk1"/>
              </a:solidFill>
            </a:endParaRPr>
          </a:p>
          <a:p>
            <a:pPr indent="0" lvl="0" marL="457200" rtl="0" algn="l">
              <a:spcBef>
                <a:spcPts val="0"/>
              </a:spcBef>
              <a:spcAft>
                <a:spcPts val="0"/>
              </a:spcAft>
              <a:buNone/>
            </a:pPr>
            <a:r>
              <a:t/>
            </a:r>
            <a:endParaRPr sz="500"/>
          </a:p>
        </p:txBody>
      </p:sp>
    </p:spTree>
  </p:cSld>
  <p:clrMapOvr>
    <a:masterClrMapping/>
  </p:clrMapOvr>
</p:sld>
</file>

<file path=ppt/slides/slide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6F5EE">
            <a:alpha val="92160"/>
          </a:srgbClr>
        </a:solidFill>
      </p:bgPr>
    </p:bg>
    <p:spTree>
      <p:nvGrpSpPr>
        <p:cNvPr id="362" name="Shape 362"/>
        <p:cNvGrpSpPr/>
        <p:nvPr/>
      </p:nvGrpSpPr>
      <p:grpSpPr>
        <a:xfrm>
          <a:off x="0" y="0"/>
          <a:ext cx="0" cy="0"/>
          <a:chOff x="0" y="0"/>
          <a:chExt cx="0" cy="0"/>
        </a:xfrm>
      </p:grpSpPr>
      <p:sp>
        <p:nvSpPr>
          <p:cNvPr id="363" name="Google Shape;363;p56"/>
          <p:cNvSpPr txBox="1"/>
          <p:nvPr/>
        </p:nvSpPr>
        <p:spPr>
          <a:xfrm>
            <a:off x="0" y="251675"/>
            <a:ext cx="9036300" cy="47640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lang="en" sz="1000">
                <a:solidFill>
                  <a:schemeClr val="dk1"/>
                </a:solidFill>
              </a:rPr>
              <a:t>A</a:t>
            </a:r>
            <a:r>
              <a:rPr lang="en" sz="1000">
                <a:solidFill>
                  <a:schemeClr val="dk1"/>
                </a:solidFill>
              </a:rPr>
              <a:t>defila, A., Brouughan, C., Phimister, D. and Opie, J. (2020). 'Developing an autonomous-support culture in higher education for disabled students', </a:t>
            </a:r>
            <a:r>
              <a:rPr i="1" lang="en" sz="1000">
                <a:solidFill>
                  <a:schemeClr val="dk1"/>
                </a:solidFill>
              </a:rPr>
              <a:t>Disability and Health Journal 13, 3, </a:t>
            </a:r>
            <a:r>
              <a:rPr lang="en" sz="1000">
                <a:solidFill>
                  <a:schemeClr val="dk1"/>
                </a:solidFill>
              </a:rPr>
              <a:t>1-6</a:t>
            </a:r>
            <a:r>
              <a:rPr i="1" lang="en" sz="1000">
                <a:solidFill>
                  <a:schemeClr val="dk1"/>
                </a:solidFill>
                <a:uFill>
                  <a:noFill/>
                </a:uFill>
                <a:hlinkClick r:id="rId3">
                  <a:extLst>
                    <a:ext uri="{A12FA001-AC4F-418D-AE19-62706E023703}">
                      <ahyp:hlinkClr val="tx"/>
                    </a:ext>
                  </a:extLst>
                </a:hlinkClick>
              </a:rPr>
              <a:t> </a:t>
            </a:r>
            <a:r>
              <a:rPr lang="en" sz="1000" u="sng">
                <a:solidFill>
                  <a:srgbClr val="0000FF"/>
                </a:solidFill>
                <a:hlinkClick r:id="rId4">
                  <a:extLst>
                    <a:ext uri="{A12FA001-AC4F-418D-AE19-62706E023703}">
                      <ahyp:hlinkClr val="tx"/>
                    </a:ext>
                  </a:extLst>
                </a:hlinkClick>
              </a:rPr>
              <a:t>https://doi.org/10.1016/j.dhjo.2020.100890</a:t>
            </a:r>
            <a:r>
              <a:rPr lang="en" sz="1000">
                <a:solidFill>
                  <a:schemeClr val="dk1"/>
                </a:solidFill>
              </a:rPr>
              <a:t>  ​</a:t>
            </a:r>
            <a:endParaRPr sz="1000">
              <a:solidFill>
                <a:schemeClr val="dk1"/>
              </a:solidFill>
            </a:endParaRPr>
          </a:p>
          <a:p>
            <a:pPr indent="0" lvl="0" marL="0" rtl="0" algn="l">
              <a:lnSpc>
                <a:spcPct val="115000"/>
              </a:lnSpc>
              <a:spcBef>
                <a:spcPts val="0"/>
              </a:spcBef>
              <a:spcAft>
                <a:spcPts val="0"/>
              </a:spcAft>
              <a:buNone/>
            </a:pPr>
            <a:r>
              <a:rPr lang="en" sz="1000">
                <a:solidFill>
                  <a:schemeClr val="dk1"/>
                </a:solidFill>
              </a:rPr>
              <a:t>​</a:t>
            </a:r>
            <a:endParaRPr sz="1000">
              <a:solidFill>
                <a:schemeClr val="dk1"/>
              </a:solidFill>
            </a:endParaRPr>
          </a:p>
          <a:p>
            <a:pPr indent="0" lvl="0" marL="0" rtl="0" algn="l">
              <a:lnSpc>
                <a:spcPct val="115000"/>
              </a:lnSpc>
              <a:spcBef>
                <a:spcPts val="0"/>
              </a:spcBef>
              <a:spcAft>
                <a:spcPts val="0"/>
              </a:spcAft>
              <a:buNone/>
            </a:pPr>
            <a:r>
              <a:rPr lang="en" sz="1000">
                <a:solidFill>
                  <a:schemeClr val="dk1"/>
                </a:solidFill>
              </a:rPr>
              <a:t>Charted Society of Physiotherapists &amp; Royal College of Occupational Therapists. (2023). AHP principles of practice-based learning: Working together to develop our future workforce. ​</a:t>
            </a:r>
            <a:endParaRPr sz="1000">
              <a:solidFill>
                <a:schemeClr val="dk1"/>
              </a:solidFill>
            </a:endParaRPr>
          </a:p>
          <a:p>
            <a:pPr indent="0" lvl="0" marL="0" rtl="0" algn="l">
              <a:lnSpc>
                <a:spcPct val="115000"/>
              </a:lnSpc>
              <a:spcBef>
                <a:spcPts val="0"/>
              </a:spcBef>
              <a:spcAft>
                <a:spcPts val="0"/>
              </a:spcAft>
              <a:buNone/>
            </a:pPr>
            <a:r>
              <a:rPr lang="en" sz="1000">
                <a:solidFill>
                  <a:schemeClr val="dk1"/>
                </a:solidFill>
              </a:rPr>
              <a:t>​</a:t>
            </a:r>
            <a:endParaRPr sz="1000">
              <a:solidFill>
                <a:schemeClr val="dk1"/>
              </a:solidFill>
            </a:endParaRPr>
          </a:p>
          <a:p>
            <a:pPr indent="0" lvl="0" marL="0" rtl="0" algn="l">
              <a:lnSpc>
                <a:spcPct val="115000"/>
              </a:lnSpc>
              <a:spcBef>
                <a:spcPts val="0"/>
              </a:spcBef>
              <a:spcAft>
                <a:spcPts val="0"/>
              </a:spcAft>
              <a:buNone/>
            </a:pPr>
            <a:r>
              <a:rPr lang="en" sz="1000">
                <a:solidFill>
                  <a:schemeClr val="dk1"/>
                </a:solidFill>
              </a:rPr>
              <a:t>Equality Act 2010. Section 20. https://www.legislation.gov.uk/ukpga/2010/15/section/20 ​​</a:t>
            </a:r>
            <a:endParaRPr sz="1000">
              <a:solidFill>
                <a:schemeClr val="dk1"/>
              </a:solidFill>
            </a:endParaRPr>
          </a:p>
          <a:p>
            <a:pPr indent="0" lvl="0" marL="0" rtl="0" algn="l">
              <a:lnSpc>
                <a:spcPct val="115000"/>
              </a:lnSpc>
              <a:spcBef>
                <a:spcPts val="0"/>
              </a:spcBef>
              <a:spcAft>
                <a:spcPts val="0"/>
              </a:spcAft>
              <a:buNone/>
            </a:pPr>
            <a:r>
              <a:rPr lang="en" sz="1000">
                <a:solidFill>
                  <a:schemeClr val="dk1"/>
                </a:solidFill>
              </a:rPr>
              <a:t>​</a:t>
            </a:r>
            <a:endParaRPr sz="1000">
              <a:solidFill>
                <a:schemeClr val="dk1"/>
              </a:solidFill>
            </a:endParaRPr>
          </a:p>
          <a:p>
            <a:pPr indent="0" lvl="0" marL="0" rtl="0" algn="l">
              <a:lnSpc>
                <a:spcPct val="115000"/>
              </a:lnSpc>
              <a:spcBef>
                <a:spcPts val="0"/>
              </a:spcBef>
              <a:spcAft>
                <a:spcPts val="0"/>
              </a:spcAft>
              <a:buNone/>
            </a:pPr>
            <a:r>
              <a:rPr lang="en" sz="1000">
                <a:solidFill>
                  <a:schemeClr val="dk1"/>
                </a:solidFill>
              </a:rPr>
              <a:t>Hammell, K. W. (2022). ‘A call to resist occupational therapy’s promotion of ableism’, </a:t>
            </a:r>
            <a:r>
              <a:rPr i="1" lang="en" sz="1000">
                <a:solidFill>
                  <a:schemeClr val="dk1"/>
                </a:solidFill>
              </a:rPr>
              <a:t>Scandinavian Journal of Occupational Therapy. </a:t>
            </a:r>
            <a:r>
              <a:rPr lang="en" sz="1000">
                <a:solidFill>
                  <a:schemeClr val="dk1"/>
                </a:solidFill>
              </a:rPr>
              <a:t>1-13.</a:t>
            </a:r>
            <a:r>
              <a:rPr lang="en" sz="1000">
                <a:solidFill>
                  <a:schemeClr val="dk1"/>
                </a:solidFill>
                <a:uFill>
                  <a:noFill/>
                </a:uFill>
                <a:hlinkClick r:id="rId5">
                  <a:extLst>
                    <a:ext uri="{A12FA001-AC4F-418D-AE19-62706E023703}">
                      <ahyp:hlinkClr val="tx"/>
                    </a:ext>
                  </a:extLst>
                </a:hlinkClick>
              </a:rPr>
              <a:t> </a:t>
            </a:r>
            <a:r>
              <a:rPr lang="en" sz="1000" u="sng">
                <a:solidFill>
                  <a:srgbClr val="0000FF"/>
                </a:solidFill>
                <a:hlinkClick r:id="rId6">
                  <a:extLst>
                    <a:ext uri="{A12FA001-AC4F-418D-AE19-62706E023703}">
                      <ahyp:hlinkClr val="tx"/>
                    </a:ext>
                  </a:extLst>
                </a:hlinkClick>
              </a:rPr>
              <a:t>https://doi.org/10.1080/11038128.2022.2130821</a:t>
            </a:r>
            <a:r>
              <a:rPr lang="en" sz="1000">
                <a:solidFill>
                  <a:schemeClr val="dk1"/>
                </a:solidFill>
              </a:rPr>
              <a:t>​</a:t>
            </a:r>
            <a:endParaRPr sz="1000">
              <a:solidFill>
                <a:schemeClr val="dk1"/>
              </a:solidFill>
            </a:endParaRPr>
          </a:p>
          <a:p>
            <a:pPr indent="0" lvl="0" marL="0" rtl="0" algn="l">
              <a:lnSpc>
                <a:spcPct val="115000"/>
              </a:lnSpc>
              <a:spcBef>
                <a:spcPts val="0"/>
              </a:spcBef>
              <a:spcAft>
                <a:spcPts val="0"/>
              </a:spcAft>
              <a:buNone/>
            </a:pPr>
            <a:r>
              <a:rPr lang="en" sz="1000">
                <a:solidFill>
                  <a:schemeClr val="dk1"/>
                </a:solidFill>
              </a:rPr>
              <a:t>​</a:t>
            </a:r>
            <a:endParaRPr sz="1000">
              <a:solidFill>
                <a:schemeClr val="dk1"/>
              </a:solidFill>
            </a:endParaRPr>
          </a:p>
          <a:p>
            <a:pPr indent="0" lvl="0" marL="0" rtl="0" algn="l">
              <a:lnSpc>
                <a:spcPct val="115000"/>
              </a:lnSpc>
              <a:spcBef>
                <a:spcPts val="0"/>
              </a:spcBef>
              <a:spcAft>
                <a:spcPts val="0"/>
              </a:spcAft>
              <a:buNone/>
            </a:pPr>
            <a:r>
              <a:rPr lang="en" sz="1000">
                <a:solidFill>
                  <a:schemeClr val="dk1"/>
                </a:solidFill>
              </a:rPr>
              <a:t>Health Care Professions Council. (2021) </a:t>
            </a:r>
            <a:r>
              <a:rPr i="1" lang="en" sz="1000">
                <a:solidFill>
                  <a:schemeClr val="dk1"/>
                </a:solidFill>
              </a:rPr>
              <a:t>HCPC Diversity Data Report 2021: occupational therapists.</a:t>
            </a:r>
            <a:r>
              <a:rPr i="1" lang="en" sz="1000">
                <a:solidFill>
                  <a:schemeClr val="dk1"/>
                </a:solidFill>
                <a:uFill>
                  <a:noFill/>
                </a:uFill>
                <a:hlinkClick r:id="rId7">
                  <a:extLst>
                    <a:ext uri="{A12FA001-AC4F-418D-AE19-62706E023703}">
                      <ahyp:hlinkClr val="tx"/>
                    </a:ext>
                  </a:extLst>
                </a:hlinkClick>
              </a:rPr>
              <a:t> </a:t>
            </a:r>
            <a:r>
              <a:rPr lang="en" sz="1000" u="sng">
                <a:solidFill>
                  <a:srgbClr val="0000FF"/>
                </a:solidFill>
                <a:hlinkClick r:id="rId8">
                  <a:extLst>
                    <a:ext uri="{A12FA001-AC4F-418D-AE19-62706E023703}">
                      <ahyp:hlinkClr val="tx"/>
                    </a:ext>
                  </a:extLst>
                </a:hlinkClick>
              </a:rPr>
              <a:t>https://www.hcpc-uk.org/globalassets/resources/factsheets/hcpc-diversity-data-2021-factsheet--occupational-therapists.pdf</a:t>
            </a:r>
            <a:r>
              <a:rPr lang="en" sz="1000">
                <a:solidFill>
                  <a:schemeClr val="dk1"/>
                </a:solidFill>
              </a:rPr>
              <a:t>​</a:t>
            </a:r>
            <a:endParaRPr sz="1000">
              <a:solidFill>
                <a:schemeClr val="dk1"/>
              </a:solidFill>
            </a:endParaRPr>
          </a:p>
          <a:p>
            <a:pPr indent="0" lvl="0" marL="0" rtl="0" algn="l">
              <a:lnSpc>
                <a:spcPct val="115000"/>
              </a:lnSpc>
              <a:spcBef>
                <a:spcPts val="0"/>
              </a:spcBef>
              <a:spcAft>
                <a:spcPts val="0"/>
              </a:spcAft>
              <a:buNone/>
            </a:pPr>
            <a:r>
              <a:rPr lang="en" sz="1000">
                <a:solidFill>
                  <a:schemeClr val="dk1"/>
                </a:solidFill>
              </a:rPr>
              <a:t>​</a:t>
            </a:r>
            <a:endParaRPr sz="1000">
              <a:solidFill>
                <a:schemeClr val="dk1"/>
              </a:solidFill>
            </a:endParaRPr>
          </a:p>
          <a:p>
            <a:pPr indent="0" lvl="0" marL="0" rtl="0" algn="l">
              <a:lnSpc>
                <a:spcPct val="115000"/>
              </a:lnSpc>
              <a:spcBef>
                <a:spcPts val="0"/>
              </a:spcBef>
              <a:spcAft>
                <a:spcPts val="0"/>
              </a:spcAft>
              <a:buNone/>
            </a:pPr>
            <a:r>
              <a:rPr lang="en" sz="1000">
                <a:solidFill>
                  <a:schemeClr val="dk1"/>
                </a:solidFill>
              </a:rPr>
              <a:t>Lindsay, S., Cagliostro, E. and Carafa, G. (2018). 'A Systematic Review of Barriers and Facilitators of Disability Disclosure and Accommodations for Youth in Post-Secondary Education', International Journal of Disability, Development and Education 65, 5, pp 526-556.</a:t>
            </a:r>
            <a:r>
              <a:rPr lang="en" sz="1000" u="sng">
                <a:solidFill>
                  <a:srgbClr val="0000FF"/>
                </a:solidFill>
                <a:hlinkClick r:id="rId9">
                  <a:extLst>
                    <a:ext uri="{A12FA001-AC4F-418D-AE19-62706E023703}">
                      <ahyp:hlinkClr val="tx"/>
                    </a:ext>
                  </a:extLst>
                </a:hlinkClick>
              </a:rPr>
              <a:t> https://doi.org/10.1080/1034912X.2018.1430352</a:t>
            </a:r>
            <a:r>
              <a:rPr lang="en" sz="1000" u="sng">
                <a:solidFill>
                  <a:srgbClr val="0000FF"/>
                </a:solidFill>
              </a:rPr>
              <a:t> </a:t>
            </a:r>
            <a:r>
              <a:rPr lang="en" sz="1000">
                <a:solidFill>
                  <a:schemeClr val="dk1"/>
                </a:solidFill>
              </a:rPr>
              <a:t>​</a:t>
            </a:r>
            <a:endParaRPr sz="1000">
              <a:solidFill>
                <a:schemeClr val="dk1"/>
              </a:solidFill>
            </a:endParaRPr>
          </a:p>
          <a:p>
            <a:pPr indent="0" lvl="0" marL="0" rtl="0" algn="l">
              <a:lnSpc>
                <a:spcPct val="115000"/>
              </a:lnSpc>
              <a:spcBef>
                <a:spcPts val="0"/>
              </a:spcBef>
              <a:spcAft>
                <a:spcPts val="0"/>
              </a:spcAft>
              <a:buNone/>
            </a:pPr>
            <a:r>
              <a:rPr lang="en" sz="1000">
                <a:solidFill>
                  <a:schemeClr val="dk1"/>
                </a:solidFill>
              </a:rPr>
              <a:t>​</a:t>
            </a:r>
            <a:endParaRPr sz="1000">
              <a:solidFill>
                <a:schemeClr val="dk1"/>
              </a:solidFill>
            </a:endParaRPr>
          </a:p>
          <a:p>
            <a:pPr indent="0" lvl="0" marL="0" rtl="0" algn="l">
              <a:lnSpc>
                <a:spcPct val="115000"/>
              </a:lnSpc>
              <a:spcBef>
                <a:spcPts val="0"/>
              </a:spcBef>
              <a:spcAft>
                <a:spcPts val="0"/>
              </a:spcAft>
              <a:buNone/>
            </a:pPr>
            <a:r>
              <a:rPr lang="en" sz="1000">
                <a:solidFill>
                  <a:schemeClr val="dk1"/>
                </a:solidFill>
              </a:rPr>
              <a:t>McKinney, E.L. &amp; Swartz, L. 2022, "Integration into higher education: experiences of disabled students in South Africa", Studies in higher education (Dorchester-on-Thames), 47, 2, 367-377. ​</a:t>
            </a:r>
            <a:endParaRPr sz="1000">
              <a:solidFill>
                <a:schemeClr val="dk1"/>
              </a:solidFill>
            </a:endParaRPr>
          </a:p>
          <a:p>
            <a:pPr indent="0" lvl="0" marL="0" rtl="0" algn="l">
              <a:lnSpc>
                <a:spcPct val="115000"/>
              </a:lnSpc>
              <a:spcBef>
                <a:spcPts val="0"/>
              </a:spcBef>
              <a:spcAft>
                <a:spcPts val="0"/>
              </a:spcAft>
              <a:buNone/>
            </a:pPr>
            <a:r>
              <a:rPr lang="en" sz="1000">
                <a:solidFill>
                  <a:schemeClr val="dk1"/>
                </a:solidFill>
              </a:rPr>
              <a:t>​</a:t>
            </a:r>
            <a:endParaRPr sz="1000">
              <a:solidFill>
                <a:schemeClr val="dk1"/>
              </a:solidFill>
            </a:endParaRPr>
          </a:p>
          <a:p>
            <a:pPr indent="0" lvl="0" marL="0" rtl="0" algn="l">
              <a:lnSpc>
                <a:spcPct val="115000"/>
              </a:lnSpc>
              <a:spcBef>
                <a:spcPts val="0"/>
              </a:spcBef>
              <a:spcAft>
                <a:spcPts val="0"/>
              </a:spcAft>
              <a:buNone/>
            </a:pPr>
            <a:r>
              <a:rPr lang="en" sz="1000">
                <a:solidFill>
                  <a:schemeClr val="dk1"/>
                </a:solidFill>
              </a:rPr>
              <a:t>Ngo, F. &amp; Sundell, D.M. (2023). 'Inequities at the intersection of race and disability: evidence from community colleges', Race, ethnicity and education, vol. ahead-of-print, no. ahead-of-print, pp. 1-25. ​​</a:t>
            </a:r>
            <a:endParaRPr sz="1000">
              <a:solidFill>
                <a:schemeClr val="dk1"/>
              </a:solidFill>
            </a:endParaRPr>
          </a:p>
          <a:p>
            <a:pPr indent="0" lvl="0" marL="0" rtl="0" algn="l">
              <a:lnSpc>
                <a:spcPct val="115000"/>
              </a:lnSpc>
              <a:spcBef>
                <a:spcPts val="0"/>
              </a:spcBef>
              <a:spcAft>
                <a:spcPts val="0"/>
              </a:spcAft>
              <a:buNone/>
            </a:pPr>
            <a:r>
              <a:t/>
            </a:r>
            <a:endParaRPr sz="1000">
              <a:solidFill>
                <a:schemeClr val="dk1"/>
              </a:solidFill>
            </a:endParaRPr>
          </a:p>
          <a:p>
            <a:pPr indent="0" lvl="0" marL="0" rtl="0" algn="l">
              <a:lnSpc>
                <a:spcPct val="115000"/>
              </a:lnSpc>
              <a:spcBef>
                <a:spcPts val="0"/>
              </a:spcBef>
              <a:spcAft>
                <a:spcPts val="0"/>
              </a:spcAft>
              <a:buNone/>
            </a:pPr>
            <a:r>
              <a:rPr lang="en" sz="1000">
                <a:solidFill>
                  <a:schemeClr val="dk1"/>
                </a:solidFill>
              </a:rPr>
              <a:t>Sapir, A. &amp; Banai, A. (2023). 'Balancing attendance and disclosure: identity work of students with invisible disabilities', Disability &amp; society, vol. ahead-of-print, no. ahead-of-print, pp. 1-21. Date accessed 08.05.2023 at</a:t>
            </a:r>
            <a:r>
              <a:rPr lang="en" sz="1000">
                <a:solidFill>
                  <a:schemeClr val="dk1"/>
                </a:solidFill>
                <a:uFill>
                  <a:noFill/>
                </a:uFill>
                <a:hlinkClick r:id="rId10">
                  <a:extLst>
                    <a:ext uri="{A12FA001-AC4F-418D-AE19-62706E023703}">
                      <ahyp:hlinkClr val="tx"/>
                    </a:ext>
                  </a:extLst>
                </a:hlinkClick>
              </a:rPr>
              <a:t> </a:t>
            </a:r>
            <a:r>
              <a:rPr lang="en" sz="1000" u="sng">
                <a:solidFill>
                  <a:srgbClr val="0000FF"/>
                </a:solidFill>
                <a:hlinkClick r:id="rId11">
                  <a:extLst>
                    <a:ext uri="{A12FA001-AC4F-418D-AE19-62706E023703}">
                      <ahyp:hlinkClr val="tx"/>
                    </a:ext>
                  </a:extLst>
                </a:hlinkClick>
              </a:rPr>
              <a:t>https://doi.org/10.1080/09687599.2023.2181765</a:t>
            </a:r>
            <a:endParaRPr sz="1000" u="sng">
              <a:solidFill>
                <a:srgbClr val="0000FF"/>
              </a:solidFill>
            </a:endParaRPr>
          </a:p>
        </p:txBody>
      </p:sp>
      <p:sp>
        <p:nvSpPr>
          <p:cNvPr id="364" name="Google Shape;364;p56"/>
          <p:cNvSpPr txBox="1"/>
          <p:nvPr>
            <p:ph type="title"/>
          </p:nvPr>
        </p:nvSpPr>
        <p:spPr>
          <a:xfrm>
            <a:off x="0" y="-1094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References  </a:t>
            </a:r>
            <a:endParaRPr/>
          </a:p>
        </p:txBody>
      </p:sp>
    </p:spTree>
  </p:cSld>
  <p:clrMapOvr>
    <a:masterClrMapping/>
  </p:clrMapOvr>
</p:sld>
</file>

<file path=ppt/slides/slide4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B4A7D6"/>
        </a:solidFill>
      </p:bgPr>
    </p:bg>
    <p:spTree>
      <p:nvGrpSpPr>
        <p:cNvPr id="368" name="Shape 368"/>
        <p:cNvGrpSpPr/>
        <p:nvPr/>
      </p:nvGrpSpPr>
      <p:grpSpPr>
        <a:xfrm>
          <a:off x="0" y="0"/>
          <a:ext cx="0" cy="0"/>
          <a:chOff x="0" y="0"/>
          <a:chExt cx="0" cy="0"/>
        </a:xfrm>
      </p:grpSpPr>
      <p:sp>
        <p:nvSpPr>
          <p:cNvPr id="369" name="Google Shape;369;p57"/>
          <p:cNvSpPr txBox="1"/>
          <p:nvPr>
            <p:ph idx="2" type="body"/>
          </p:nvPr>
        </p:nvSpPr>
        <p:spPr>
          <a:xfrm>
            <a:off x="4939500" y="214600"/>
            <a:ext cx="3837000" cy="4723500"/>
          </a:xfrm>
          <a:prstGeom prst="rect">
            <a:avLst/>
          </a:prstGeom>
        </p:spPr>
        <p:txBody>
          <a:bodyPr anchorCtr="0" anchor="ctr" bIns="91425" lIns="91425" spcFirstLastPara="1" rIns="91425" wrap="square" tIns="91425">
            <a:normAutofit/>
          </a:bodyPr>
          <a:lstStyle/>
          <a:p>
            <a:pPr indent="0" lvl="0" marL="0" rtl="0" algn="l">
              <a:spcBef>
                <a:spcPts val="0"/>
              </a:spcBef>
              <a:spcAft>
                <a:spcPts val="0"/>
              </a:spcAft>
              <a:buNone/>
            </a:pPr>
            <a:r>
              <a:rPr b="1" lang="en" sz="2600">
                <a:solidFill>
                  <a:schemeClr val="dk1"/>
                </a:solidFill>
              </a:rPr>
              <a:t>How do you think ableism has affected your OT practice?</a:t>
            </a:r>
            <a:r>
              <a:rPr lang="en" sz="2600">
                <a:solidFill>
                  <a:schemeClr val="dk1"/>
                </a:solidFill>
              </a:rPr>
              <a:t> </a:t>
            </a:r>
            <a:endParaRPr sz="2600">
              <a:solidFill>
                <a:schemeClr val="dk1"/>
              </a:solidFill>
            </a:endParaRPr>
          </a:p>
          <a:p>
            <a:pPr indent="0" lvl="0" marL="0" rtl="0" algn="l">
              <a:spcBef>
                <a:spcPts val="1200"/>
              </a:spcBef>
              <a:spcAft>
                <a:spcPts val="0"/>
              </a:spcAft>
              <a:buNone/>
            </a:pPr>
            <a:r>
              <a:t/>
            </a:r>
            <a:endParaRPr sz="2600">
              <a:solidFill>
                <a:schemeClr val="dk1"/>
              </a:solidFill>
            </a:endParaRPr>
          </a:p>
          <a:p>
            <a:pPr indent="0" lvl="0" marL="0" rtl="0" algn="l">
              <a:spcBef>
                <a:spcPts val="1200"/>
              </a:spcBef>
              <a:spcAft>
                <a:spcPts val="1200"/>
              </a:spcAft>
              <a:buNone/>
            </a:pPr>
            <a:r>
              <a:rPr lang="en"/>
              <a:t>(Can you put your virtual hand up to speak your answer to the question or use the chat function to share.)</a:t>
            </a:r>
            <a:endParaRPr/>
          </a:p>
        </p:txBody>
      </p:sp>
      <p:sp>
        <p:nvSpPr>
          <p:cNvPr id="370" name="Google Shape;370;p57"/>
          <p:cNvSpPr/>
          <p:nvPr/>
        </p:nvSpPr>
        <p:spPr>
          <a:xfrm>
            <a:off x="305575" y="424550"/>
            <a:ext cx="3545700" cy="1772700"/>
          </a:xfrm>
          <a:prstGeom prst="wedgeEllipseCallout">
            <a:avLst>
              <a:gd fmla="val -20833" name="adj1"/>
              <a:gd fmla="val 62500" name="adj2"/>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b="1" lang="en" sz="2900"/>
              <a:t>Before the session we asked you …</a:t>
            </a:r>
            <a:endParaRPr b="1" sz="2900"/>
          </a:p>
        </p:txBody>
      </p:sp>
      <p:pic>
        <p:nvPicPr>
          <p:cNvPr id="371" name="Google Shape;371;p57" title="Rainbow.png"/>
          <p:cNvPicPr preferRelativeResize="0"/>
          <p:nvPr/>
        </p:nvPicPr>
        <p:blipFill rotWithShape="1">
          <a:blip r:embed="rId3">
            <a:alphaModFix/>
          </a:blip>
          <a:srcRect b="0" l="0" r="0" t="0"/>
          <a:stretch/>
        </p:blipFill>
        <p:spPr>
          <a:xfrm>
            <a:off x="778101" y="818401"/>
            <a:ext cx="4008550" cy="4008550"/>
          </a:xfrm>
          <a:prstGeom prst="rect">
            <a:avLst/>
          </a:prstGeom>
          <a:noFill/>
          <a:ln>
            <a:noFill/>
          </a:ln>
        </p:spPr>
      </p:pic>
    </p:spTree>
  </p:cSld>
  <p:clrMapOvr>
    <a:masterClrMapping/>
  </p:clrMapOvr>
</p:sld>
</file>

<file path=ppt/slides/slide4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B4A7D6"/>
        </a:solidFill>
      </p:bgPr>
    </p:bg>
    <p:spTree>
      <p:nvGrpSpPr>
        <p:cNvPr id="375" name="Shape 375"/>
        <p:cNvGrpSpPr/>
        <p:nvPr/>
      </p:nvGrpSpPr>
      <p:grpSpPr>
        <a:xfrm>
          <a:off x="0" y="0"/>
          <a:ext cx="0" cy="0"/>
          <a:chOff x="0" y="0"/>
          <a:chExt cx="0" cy="0"/>
        </a:xfrm>
      </p:grpSpPr>
      <p:sp>
        <p:nvSpPr>
          <p:cNvPr id="376" name="Google Shape;376;p58"/>
          <p:cNvSpPr txBox="1"/>
          <p:nvPr>
            <p:ph idx="2" type="body"/>
          </p:nvPr>
        </p:nvSpPr>
        <p:spPr>
          <a:xfrm>
            <a:off x="4939500" y="214600"/>
            <a:ext cx="3837000" cy="4723500"/>
          </a:xfrm>
          <a:prstGeom prst="rect">
            <a:avLst/>
          </a:prstGeom>
        </p:spPr>
        <p:txBody>
          <a:bodyPr anchorCtr="0" anchor="ctr" bIns="91425" lIns="91425" spcFirstLastPara="1" rIns="91425" wrap="square" tIns="91425">
            <a:normAutofit fontScale="92500" lnSpcReduction="20000"/>
          </a:bodyPr>
          <a:lstStyle/>
          <a:p>
            <a:pPr indent="0" lvl="0" marL="0" rtl="0" algn="l">
              <a:spcBef>
                <a:spcPts val="0"/>
              </a:spcBef>
              <a:spcAft>
                <a:spcPts val="0"/>
              </a:spcAft>
              <a:buNone/>
            </a:pPr>
            <a:r>
              <a:rPr b="1" lang="en" sz="2600">
                <a:solidFill>
                  <a:schemeClr val="dk1"/>
                </a:solidFill>
              </a:rPr>
              <a:t>What legislation other than the Equality Act is important to consider when tackling Ableism? </a:t>
            </a:r>
            <a:endParaRPr b="1" sz="2600">
              <a:solidFill>
                <a:schemeClr val="dk1"/>
              </a:solidFill>
            </a:endParaRPr>
          </a:p>
          <a:p>
            <a:pPr indent="0" lvl="0" marL="0" rtl="0" algn="l">
              <a:spcBef>
                <a:spcPts val="1200"/>
              </a:spcBef>
              <a:spcAft>
                <a:spcPts val="0"/>
              </a:spcAft>
              <a:buNone/>
            </a:pPr>
            <a:r>
              <a:t/>
            </a:r>
            <a:endParaRPr b="1" sz="2600">
              <a:solidFill>
                <a:schemeClr val="dk1"/>
              </a:solidFill>
            </a:endParaRPr>
          </a:p>
          <a:p>
            <a:pPr indent="0" lvl="0" marL="0" rtl="0" algn="l">
              <a:spcBef>
                <a:spcPts val="1200"/>
              </a:spcBef>
              <a:spcAft>
                <a:spcPts val="0"/>
              </a:spcAft>
              <a:buNone/>
            </a:pPr>
            <a:r>
              <a:rPr b="1" lang="en" sz="2600">
                <a:solidFill>
                  <a:schemeClr val="dk1"/>
                </a:solidFill>
              </a:rPr>
              <a:t>What one action could you take tomorrow to address </a:t>
            </a:r>
            <a:r>
              <a:rPr b="1" lang="en" sz="2600">
                <a:solidFill>
                  <a:schemeClr val="dk1"/>
                </a:solidFill>
              </a:rPr>
              <a:t>ableism in your OT practice?</a:t>
            </a:r>
            <a:r>
              <a:rPr lang="en" sz="2600">
                <a:solidFill>
                  <a:schemeClr val="dk1"/>
                </a:solidFill>
              </a:rPr>
              <a:t> </a:t>
            </a:r>
            <a:endParaRPr sz="2600">
              <a:solidFill>
                <a:schemeClr val="dk1"/>
              </a:solidFill>
            </a:endParaRPr>
          </a:p>
          <a:p>
            <a:pPr indent="0" lvl="0" marL="0" rtl="0" algn="l">
              <a:spcBef>
                <a:spcPts val="1200"/>
              </a:spcBef>
              <a:spcAft>
                <a:spcPts val="0"/>
              </a:spcAft>
              <a:buClr>
                <a:schemeClr val="dk1"/>
              </a:buClr>
              <a:buSzPct val="42308"/>
              <a:buFont typeface="Arial"/>
              <a:buNone/>
            </a:pPr>
            <a:r>
              <a:t/>
            </a:r>
            <a:endParaRPr sz="2600">
              <a:solidFill>
                <a:schemeClr val="dk1"/>
              </a:solidFill>
            </a:endParaRPr>
          </a:p>
          <a:p>
            <a:pPr indent="0" lvl="0" marL="0" rtl="0" algn="l">
              <a:spcBef>
                <a:spcPts val="1200"/>
              </a:spcBef>
              <a:spcAft>
                <a:spcPts val="1200"/>
              </a:spcAft>
              <a:buClr>
                <a:schemeClr val="dk1"/>
              </a:buClr>
              <a:buSzPct val="61111"/>
              <a:buFont typeface="Arial"/>
              <a:buNone/>
            </a:pPr>
            <a:r>
              <a:t/>
            </a:r>
            <a:endParaRPr/>
          </a:p>
        </p:txBody>
      </p:sp>
      <p:sp>
        <p:nvSpPr>
          <p:cNvPr id="377" name="Google Shape;377;p58"/>
          <p:cNvSpPr/>
          <p:nvPr/>
        </p:nvSpPr>
        <p:spPr>
          <a:xfrm>
            <a:off x="305575" y="424550"/>
            <a:ext cx="3545700" cy="1772700"/>
          </a:xfrm>
          <a:prstGeom prst="wedgeEllipseCallout">
            <a:avLst>
              <a:gd fmla="val -20833" name="adj1"/>
              <a:gd fmla="val 62500" name="adj2"/>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b="1" lang="en" sz="2900"/>
              <a:t>Now I ask you…</a:t>
            </a:r>
            <a:endParaRPr b="1" sz="2900"/>
          </a:p>
        </p:txBody>
      </p:sp>
      <p:pic>
        <p:nvPicPr>
          <p:cNvPr id="378" name="Google Shape;378;p58" title="Ally.png"/>
          <p:cNvPicPr preferRelativeResize="0"/>
          <p:nvPr/>
        </p:nvPicPr>
        <p:blipFill rotWithShape="1">
          <a:blip r:embed="rId3">
            <a:alphaModFix/>
          </a:blip>
          <a:srcRect b="0" l="0" r="0" t="0"/>
          <a:stretch/>
        </p:blipFill>
        <p:spPr>
          <a:xfrm>
            <a:off x="1958675" y="1700925"/>
            <a:ext cx="3652398" cy="3652398"/>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76">
                                            <p:txEl>
                                              <p:pRg end="0" st="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76">
                                            <p:txEl>
                                              <p:pRg end="1" st="1"/>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76">
                                            <p:txEl>
                                              <p:pRg end="2" st="2"/>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76">
                                            <p:txEl>
                                              <p:pRg end="3" st="3"/>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76">
                                            <p:txEl>
                                              <p:pRg end="4" st="4"/>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B4A7D6"/>
        </a:solidFill>
      </p:bgPr>
    </p:bg>
    <p:spTree>
      <p:nvGrpSpPr>
        <p:cNvPr id="382" name="Shape 382"/>
        <p:cNvGrpSpPr/>
        <p:nvPr/>
      </p:nvGrpSpPr>
      <p:grpSpPr>
        <a:xfrm>
          <a:off x="0" y="0"/>
          <a:ext cx="0" cy="0"/>
          <a:chOff x="0" y="0"/>
          <a:chExt cx="0" cy="0"/>
        </a:xfrm>
      </p:grpSpPr>
      <p:sp>
        <p:nvSpPr>
          <p:cNvPr id="383" name="Google Shape;383;p59"/>
          <p:cNvSpPr txBox="1"/>
          <p:nvPr>
            <p:ph idx="2" type="body"/>
          </p:nvPr>
        </p:nvSpPr>
        <p:spPr>
          <a:xfrm>
            <a:off x="4939500" y="898900"/>
            <a:ext cx="3837000" cy="4039200"/>
          </a:xfrm>
          <a:prstGeom prst="rect">
            <a:avLst/>
          </a:prstGeom>
        </p:spPr>
        <p:txBody>
          <a:bodyPr anchorCtr="0" anchor="ctr" bIns="91425" lIns="91425" spcFirstLastPara="1" rIns="91425" wrap="square" tIns="91425">
            <a:normAutofit/>
          </a:bodyPr>
          <a:lstStyle/>
          <a:p>
            <a:pPr indent="0" lvl="0" marL="0" rtl="0" algn="l">
              <a:spcBef>
                <a:spcPts val="0"/>
              </a:spcBef>
              <a:spcAft>
                <a:spcPts val="0"/>
              </a:spcAft>
              <a:buNone/>
            </a:pPr>
            <a:r>
              <a:t/>
            </a:r>
            <a:endParaRPr sz="2600">
              <a:solidFill>
                <a:schemeClr val="dk1"/>
              </a:solidFill>
            </a:endParaRPr>
          </a:p>
          <a:p>
            <a:pPr indent="0" lvl="0" marL="0" rtl="0" algn="l">
              <a:spcBef>
                <a:spcPts val="1200"/>
              </a:spcBef>
              <a:spcAft>
                <a:spcPts val="0"/>
              </a:spcAft>
              <a:buNone/>
            </a:pPr>
            <a:r>
              <a:t/>
            </a:r>
            <a:endParaRPr sz="2600">
              <a:solidFill>
                <a:schemeClr val="dk1"/>
              </a:solidFill>
            </a:endParaRPr>
          </a:p>
          <a:p>
            <a:pPr indent="0" lvl="0" marL="0" rtl="0" algn="l">
              <a:spcBef>
                <a:spcPts val="1200"/>
              </a:spcBef>
              <a:spcAft>
                <a:spcPts val="1200"/>
              </a:spcAft>
              <a:buNone/>
            </a:pPr>
            <a:r>
              <a:t/>
            </a:r>
            <a:endParaRPr/>
          </a:p>
        </p:txBody>
      </p:sp>
      <p:sp>
        <p:nvSpPr>
          <p:cNvPr id="384" name="Google Shape;384;p59"/>
          <p:cNvSpPr/>
          <p:nvPr/>
        </p:nvSpPr>
        <p:spPr>
          <a:xfrm>
            <a:off x="305575" y="424550"/>
            <a:ext cx="3651900" cy="3814800"/>
          </a:xfrm>
          <a:prstGeom prst="wedgeEllipseCallout">
            <a:avLst>
              <a:gd fmla="val -20833" name="adj1"/>
              <a:gd fmla="val 62500" name="adj2"/>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b="1" lang="en" sz="2900"/>
              <a:t>Interview Questions: Should candidates receive them in advance? </a:t>
            </a:r>
            <a:endParaRPr b="1" sz="2900"/>
          </a:p>
        </p:txBody>
      </p:sp>
      <p:sp>
        <p:nvSpPr>
          <p:cNvPr id="385" name="Google Shape;385;p59"/>
          <p:cNvSpPr txBox="1"/>
          <p:nvPr/>
        </p:nvSpPr>
        <p:spPr>
          <a:xfrm>
            <a:off x="4792050" y="214600"/>
            <a:ext cx="4131900" cy="684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2000">
                <a:solidFill>
                  <a:schemeClr val="dk1"/>
                </a:solidFill>
              </a:rPr>
              <a:t>Arguments For…</a:t>
            </a:r>
            <a:endParaRPr b="1" sz="2000">
              <a:solidFill>
                <a:schemeClr val="dk1"/>
              </a:solidFill>
            </a:endParaRPr>
          </a:p>
          <a:p>
            <a:pPr indent="0" lvl="0" marL="0" rtl="0" algn="l">
              <a:spcBef>
                <a:spcPts val="0"/>
              </a:spcBef>
              <a:spcAft>
                <a:spcPts val="0"/>
              </a:spcAft>
              <a:buNone/>
            </a:pPr>
            <a:r>
              <a:t/>
            </a:r>
            <a:endParaRPr sz="1800">
              <a:solidFill>
                <a:schemeClr val="dk1"/>
              </a:solidFill>
            </a:endParaRPr>
          </a:p>
          <a:p>
            <a:pPr indent="0" lvl="0" marL="0" rtl="0" algn="l">
              <a:spcBef>
                <a:spcPts val="0"/>
              </a:spcBef>
              <a:spcAft>
                <a:spcPts val="0"/>
              </a:spcAft>
              <a:buNone/>
            </a:pPr>
            <a:r>
              <a:t/>
            </a:r>
            <a:endParaRPr sz="1800">
              <a:solidFill>
                <a:schemeClr val="dk1"/>
              </a:solidFill>
            </a:endParaRPr>
          </a:p>
          <a:p>
            <a:pPr indent="0" lvl="0" marL="0" rtl="0" algn="l">
              <a:spcBef>
                <a:spcPts val="0"/>
              </a:spcBef>
              <a:spcAft>
                <a:spcPts val="0"/>
              </a:spcAft>
              <a:buNone/>
            </a:pPr>
            <a:r>
              <a:rPr lang="en" sz="1800">
                <a:solidFill>
                  <a:schemeClr val="dk1"/>
                </a:solidFill>
              </a:rPr>
              <a:t>Supports those:</a:t>
            </a:r>
            <a:endParaRPr sz="1800">
              <a:solidFill>
                <a:schemeClr val="dk1"/>
              </a:solidFill>
            </a:endParaRPr>
          </a:p>
          <a:p>
            <a:pPr indent="-342900" lvl="0" marL="457200" rtl="0" algn="l">
              <a:spcBef>
                <a:spcPts val="0"/>
              </a:spcBef>
              <a:spcAft>
                <a:spcPts val="0"/>
              </a:spcAft>
              <a:buClr>
                <a:schemeClr val="dk1"/>
              </a:buClr>
              <a:buSzPts val="1800"/>
              <a:buChar char="-"/>
            </a:pPr>
            <a:r>
              <a:rPr lang="en" sz="1800">
                <a:solidFill>
                  <a:schemeClr val="dk1"/>
                </a:solidFill>
              </a:rPr>
              <a:t>With anxiety</a:t>
            </a:r>
            <a:endParaRPr sz="1800">
              <a:solidFill>
                <a:schemeClr val="dk1"/>
              </a:solidFill>
            </a:endParaRPr>
          </a:p>
          <a:p>
            <a:pPr indent="-342900" lvl="0" marL="457200" rtl="0" algn="l">
              <a:spcBef>
                <a:spcPts val="0"/>
              </a:spcBef>
              <a:spcAft>
                <a:spcPts val="0"/>
              </a:spcAft>
              <a:buClr>
                <a:schemeClr val="dk1"/>
              </a:buClr>
              <a:buSzPts val="1800"/>
              <a:buChar char="-"/>
            </a:pPr>
            <a:r>
              <a:rPr lang="en" sz="1800">
                <a:solidFill>
                  <a:schemeClr val="dk1"/>
                </a:solidFill>
              </a:rPr>
              <a:t>With Speed of Processing Challenges</a:t>
            </a:r>
            <a:endParaRPr sz="1800">
              <a:solidFill>
                <a:schemeClr val="dk1"/>
              </a:solidFill>
            </a:endParaRPr>
          </a:p>
          <a:p>
            <a:pPr indent="-342900" lvl="0" marL="457200" rtl="0" algn="l">
              <a:spcBef>
                <a:spcPts val="0"/>
              </a:spcBef>
              <a:spcAft>
                <a:spcPts val="0"/>
              </a:spcAft>
              <a:buClr>
                <a:schemeClr val="dk1"/>
              </a:buClr>
              <a:buSzPts val="1800"/>
              <a:buChar char="-"/>
            </a:pPr>
            <a:r>
              <a:rPr lang="en" sz="1800">
                <a:solidFill>
                  <a:schemeClr val="dk1"/>
                </a:solidFill>
              </a:rPr>
              <a:t>Who struggle to interpret what is being asked</a:t>
            </a:r>
            <a:endParaRPr sz="1800">
              <a:solidFill>
                <a:schemeClr val="dk1"/>
              </a:solidFill>
            </a:endParaRPr>
          </a:p>
          <a:p>
            <a:pPr indent="-342900" lvl="0" marL="457200" rtl="0" algn="l">
              <a:spcBef>
                <a:spcPts val="0"/>
              </a:spcBef>
              <a:spcAft>
                <a:spcPts val="0"/>
              </a:spcAft>
              <a:buClr>
                <a:schemeClr val="dk1"/>
              </a:buClr>
              <a:buSzPts val="1800"/>
              <a:buChar char="-"/>
            </a:pPr>
            <a:r>
              <a:rPr lang="en" sz="1800">
                <a:solidFill>
                  <a:schemeClr val="dk1"/>
                </a:solidFill>
              </a:rPr>
              <a:t>Who are new to interviews</a:t>
            </a:r>
            <a:endParaRPr sz="1800">
              <a:solidFill>
                <a:schemeClr val="dk1"/>
              </a:solidFill>
            </a:endParaRPr>
          </a:p>
          <a:p>
            <a:pPr indent="0" lvl="0" marL="0" rtl="0" algn="l">
              <a:spcBef>
                <a:spcPts val="0"/>
              </a:spcBef>
              <a:spcAft>
                <a:spcPts val="0"/>
              </a:spcAft>
              <a:buNone/>
            </a:pPr>
            <a:r>
              <a:t/>
            </a:r>
            <a:endParaRPr sz="1800">
              <a:solidFill>
                <a:schemeClr val="dk1"/>
              </a:solidFill>
            </a:endParaRPr>
          </a:p>
          <a:p>
            <a:pPr indent="0" lvl="0" marL="0" rtl="0" algn="l">
              <a:spcBef>
                <a:spcPts val="0"/>
              </a:spcBef>
              <a:spcAft>
                <a:spcPts val="0"/>
              </a:spcAft>
              <a:buNone/>
            </a:pPr>
            <a:r>
              <a:rPr lang="en" sz="1800">
                <a:solidFill>
                  <a:schemeClr val="dk1"/>
                </a:solidFill>
              </a:rPr>
              <a:t>Allows candidates to reflect on and come up with thoughtful, deeper answers and examples </a:t>
            </a:r>
            <a:r>
              <a:rPr lang="en" sz="1800">
                <a:solidFill>
                  <a:schemeClr val="dk1"/>
                </a:solidFill>
              </a:rPr>
              <a:t>rather than whatever comes to their mind in the moment. </a:t>
            </a:r>
            <a:endParaRPr sz="1800">
              <a:solidFill>
                <a:schemeClr val="dk1"/>
              </a:solidFill>
            </a:endParaRPr>
          </a:p>
          <a:p>
            <a:pPr indent="0" lvl="0" marL="0" rtl="0" algn="l">
              <a:spcBef>
                <a:spcPts val="0"/>
              </a:spcBef>
              <a:spcAft>
                <a:spcPts val="0"/>
              </a:spcAft>
              <a:buNone/>
            </a:pPr>
            <a:r>
              <a:t/>
            </a:r>
            <a:endParaRPr sz="1800">
              <a:solidFill>
                <a:schemeClr val="dk2"/>
              </a:solidFill>
            </a:endParaRPr>
          </a:p>
          <a:p>
            <a:pPr indent="0" lvl="0" marL="0" rtl="0" algn="l">
              <a:spcBef>
                <a:spcPts val="0"/>
              </a:spcBef>
              <a:spcAft>
                <a:spcPts val="0"/>
              </a:spcAft>
              <a:buNone/>
            </a:pPr>
            <a:r>
              <a:t/>
            </a:r>
            <a:endParaRPr sz="1800">
              <a:solidFill>
                <a:schemeClr val="dk2"/>
              </a:solidFill>
            </a:endParaRPr>
          </a:p>
        </p:txBody>
      </p:sp>
    </p:spTree>
  </p:cSld>
  <p:clrMapOvr>
    <a:masterClrMapping/>
  </p:clrMapOvr>
</p:sld>
</file>

<file path=ppt/slides/slide4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B4A7D6"/>
        </a:solidFill>
      </p:bgPr>
    </p:bg>
    <p:spTree>
      <p:nvGrpSpPr>
        <p:cNvPr id="389" name="Shape 389"/>
        <p:cNvGrpSpPr/>
        <p:nvPr/>
      </p:nvGrpSpPr>
      <p:grpSpPr>
        <a:xfrm>
          <a:off x="0" y="0"/>
          <a:ext cx="0" cy="0"/>
          <a:chOff x="0" y="0"/>
          <a:chExt cx="0" cy="0"/>
        </a:xfrm>
      </p:grpSpPr>
      <p:sp>
        <p:nvSpPr>
          <p:cNvPr id="390" name="Google Shape;390;p60"/>
          <p:cNvSpPr txBox="1"/>
          <p:nvPr>
            <p:ph idx="2" type="body"/>
          </p:nvPr>
        </p:nvSpPr>
        <p:spPr>
          <a:xfrm>
            <a:off x="4939500" y="1118400"/>
            <a:ext cx="3837000" cy="3819600"/>
          </a:xfrm>
          <a:prstGeom prst="rect">
            <a:avLst/>
          </a:prstGeom>
        </p:spPr>
        <p:txBody>
          <a:bodyPr anchorCtr="0" anchor="ctr" bIns="91425" lIns="91425" spcFirstLastPara="1" rIns="91425" wrap="square" tIns="91425">
            <a:normAutofit/>
          </a:bodyPr>
          <a:lstStyle/>
          <a:p>
            <a:pPr indent="0" lvl="0" marL="0" rtl="0" algn="l">
              <a:spcBef>
                <a:spcPts val="0"/>
              </a:spcBef>
              <a:spcAft>
                <a:spcPts val="0"/>
              </a:spcAft>
              <a:buNone/>
            </a:pPr>
            <a:r>
              <a:t/>
            </a:r>
            <a:endParaRPr sz="2600">
              <a:solidFill>
                <a:schemeClr val="dk1"/>
              </a:solidFill>
            </a:endParaRPr>
          </a:p>
          <a:p>
            <a:pPr indent="0" lvl="0" marL="0" rtl="0" algn="l">
              <a:spcBef>
                <a:spcPts val="1200"/>
              </a:spcBef>
              <a:spcAft>
                <a:spcPts val="0"/>
              </a:spcAft>
              <a:buNone/>
            </a:pPr>
            <a:r>
              <a:t/>
            </a:r>
            <a:endParaRPr sz="2600">
              <a:solidFill>
                <a:schemeClr val="dk1"/>
              </a:solidFill>
            </a:endParaRPr>
          </a:p>
          <a:p>
            <a:pPr indent="0" lvl="0" marL="0" rtl="0" algn="l">
              <a:spcBef>
                <a:spcPts val="1200"/>
              </a:spcBef>
              <a:spcAft>
                <a:spcPts val="1200"/>
              </a:spcAft>
              <a:buNone/>
            </a:pPr>
            <a:r>
              <a:t/>
            </a:r>
            <a:endParaRPr>
              <a:solidFill>
                <a:schemeClr val="dk1"/>
              </a:solidFill>
            </a:endParaRPr>
          </a:p>
        </p:txBody>
      </p:sp>
      <p:sp>
        <p:nvSpPr>
          <p:cNvPr id="391" name="Google Shape;391;p60"/>
          <p:cNvSpPr txBox="1"/>
          <p:nvPr/>
        </p:nvSpPr>
        <p:spPr>
          <a:xfrm>
            <a:off x="675575" y="165800"/>
            <a:ext cx="3510000" cy="684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2000">
                <a:solidFill>
                  <a:schemeClr val="dk1"/>
                </a:solidFill>
              </a:rPr>
              <a:t>Arguments Against…</a:t>
            </a:r>
            <a:endParaRPr b="1" sz="2000">
              <a:solidFill>
                <a:schemeClr val="dk1"/>
              </a:solidFill>
            </a:endParaRPr>
          </a:p>
          <a:p>
            <a:pPr indent="0" lvl="0" marL="0" rtl="0" algn="l">
              <a:spcBef>
                <a:spcPts val="0"/>
              </a:spcBef>
              <a:spcAft>
                <a:spcPts val="0"/>
              </a:spcAft>
              <a:buNone/>
            </a:pPr>
            <a:r>
              <a:t/>
            </a:r>
            <a:endParaRPr sz="1800">
              <a:solidFill>
                <a:schemeClr val="dk1"/>
              </a:solidFill>
            </a:endParaRPr>
          </a:p>
          <a:p>
            <a:pPr indent="0" lvl="0" marL="0" rtl="0" algn="l">
              <a:spcBef>
                <a:spcPts val="0"/>
              </a:spcBef>
              <a:spcAft>
                <a:spcPts val="0"/>
              </a:spcAft>
              <a:buNone/>
            </a:pPr>
            <a:r>
              <a:t/>
            </a:r>
            <a:endParaRPr sz="1800">
              <a:solidFill>
                <a:schemeClr val="dk1"/>
              </a:solidFill>
            </a:endParaRPr>
          </a:p>
          <a:p>
            <a:pPr indent="-342900" lvl="0" marL="457200" rtl="0" algn="l">
              <a:spcBef>
                <a:spcPts val="0"/>
              </a:spcBef>
              <a:spcAft>
                <a:spcPts val="0"/>
              </a:spcAft>
              <a:buClr>
                <a:schemeClr val="dk1"/>
              </a:buClr>
              <a:buSzPts val="1800"/>
              <a:buChar char="●"/>
            </a:pPr>
            <a:r>
              <a:rPr lang="en" sz="1800">
                <a:solidFill>
                  <a:schemeClr val="dk1"/>
                </a:solidFill>
              </a:rPr>
              <a:t>It’s not fair on others</a:t>
            </a:r>
            <a:endParaRPr sz="1800">
              <a:solidFill>
                <a:schemeClr val="dk1"/>
              </a:solidFill>
            </a:endParaRPr>
          </a:p>
          <a:p>
            <a:pPr indent="0" lvl="0" marL="457200" rtl="0" algn="l">
              <a:spcBef>
                <a:spcPts val="0"/>
              </a:spcBef>
              <a:spcAft>
                <a:spcPts val="0"/>
              </a:spcAft>
              <a:buNone/>
            </a:pPr>
            <a:r>
              <a:t/>
            </a:r>
            <a:endParaRPr sz="1800">
              <a:solidFill>
                <a:schemeClr val="dk1"/>
              </a:solidFill>
            </a:endParaRPr>
          </a:p>
          <a:p>
            <a:pPr indent="-342900" lvl="0" marL="457200" rtl="0" algn="l">
              <a:spcBef>
                <a:spcPts val="0"/>
              </a:spcBef>
              <a:spcAft>
                <a:spcPts val="0"/>
              </a:spcAft>
              <a:buClr>
                <a:schemeClr val="dk1"/>
              </a:buClr>
              <a:buSzPts val="1800"/>
              <a:buChar char="●"/>
            </a:pPr>
            <a:r>
              <a:rPr lang="en" sz="1800">
                <a:solidFill>
                  <a:schemeClr val="dk1"/>
                </a:solidFill>
              </a:rPr>
              <a:t>It won’t show how people perform under pressure</a:t>
            </a:r>
            <a:endParaRPr sz="1800">
              <a:solidFill>
                <a:schemeClr val="dk1"/>
              </a:solidFill>
            </a:endParaRPr>
          </a:p>
          <a:p>
            <a:pPr indent="0" lvl="0" marL="457200" rtl="0" algn="l">
              <a:spcBef>
                <a:spcPts val="0"/>
              </a:spcBef>
              <a:spcAft>
                <a:spcPts val="0"/>
              </a:spcAft>
              <a:buNone/>
            </a:pPr>
            <a:r>
              <a:t/>
            </a:r>
            <a:endParaRPr sz="1800">
              <a:solidFill>
                <a:schemeClr val="dk1"/>
              </a:solidFill>
            </a:endParaRPr>
          </a:p>
          <a:p>
            <a:pPr indent="-342900" lvl="0" marL="457200" rtl="0" algn="l">
              <a:spcBef>
                <a:spcPts val="0"/>
              </a:spcBef>
              <a:spcAft>
                <a:spcPts val="0"/>
              </a:spcAft>
              <a:buClr>
                <a:schemeClr val="dk1"/>
              </a:buClr>
              <a:buSzPts val="1800"/>
              <a:buChar char="●"/>
            </a:pPr>
            <a:r>
              <a:rPr lang="en" sz="1800">
                <a:solidFill>
                  <a:schemeClr val="dk1"/>
                </a:solidFill>
              </a:rPr>
              <a:t>They might get help</a:t>
            </a:r>
            <a:endParaRPr sz="1800">
              <a:solidFill>
                <a:schemeClr val="dk1"/>
              </a:solidFill>
            </a:endParaRPr>
          </a:p>
          <a:p>
            <a:pPr indent="0" lvl="0" marL="457200" rtl="0" algn="l">
              <a:spcBef>
                <a:spcPts val="0"/>
              </a:spcBef>
              <a:spcAft>
                <a:spcPts val="0"/>
              </a:spcAft>
              <a:buNone/>
            </a:pPr>
            <a:r>
              <a:t/>
            </a:r>
            <a:endParaRPr sz="1800">
              <a:solidFill>
                <a:schemeClr val="dk1"/>
              </a:solidFill>
            </a:endParaRPr>
          </a:p>
          <a:p>
            <a:pPr indent="-342900" lvl="0" marL="457200" rtl="0" algn="l">
              <a:spcBef>
                <a:spcPts val="0"/>
              </a:spcBef>
              <a:spcAft>
                <a:spcPts val="0"/>
              </a:spcAft>
              <a:buClr>
                <a:schemeClr val="dk1"/>
              </a:buClr>
              <a:buSzPts val="1800"/>
              <a:buChar char="●"/>
            </a:pPr>
            <a:r>
              <a:rPr lang="en" sz="1800">
                <a:solidFill>
                  <a:schemeClr val="dk1"/>
                </a:solidFill>
              </a:rPr>
              <a:t>Reduces spontaneity </a:t>
            </a:r>
            <a:endParaRPr sz="1800">
              <a:solidFill>
                <a:schemeClr val="dk1"/>
              </a:solidFill>
            </a:endParaRPr>
          </a:p>
          <a:p>
            <a:pPr indent="0" lvl="0" marL="0" rtl="0" algn="l">
              <a:spcBef>
                <a:spcPts val="0"/>
              </a:spcBef>
              <a:spcAft>
                <a:spcPts val="0"/>
              </a:spcAft>
              <a:buNone/>
            </a:pPr>
            <a:r>
              <a:t/>
            </a:r>
            <a:endParaRPr sz="1800">
              <a:solidFill>
                <a:schemeClr val="dk1"/>
              </a:solidFill>
            </a:endParaRPr>
          </a:p>
          <a:p>
            <a:pPr indent="0" lvl="0" marL="0" rtl="0" algn="l">
              <a:spcBef>
                <a:spcPts val="0"/>
              </a:spcBef>
              <a:spcAft>
                <a:spcPts val="0"/>
              </a:spcAft>
              <a:buNone/>
            </a:pPr>
            <a:r>
              <a:t/>
            </a:r>
            <a:endParaRPr sz="1800">
              <a:solidFill>
                <a:schemeClr val="dk1"/>
              </a:solidFill>
            </a:endParaRPr>
          </a:p>
          <a:p>
            <a:pPr indent="0" lvl="0" marL="0" rtl="0" algn="l">
              <a:spcBef>
                <a:spcPts val="0"/>
              </a:spcBef>
              <a:spcAft>
                <a:spcPts val="0"/>
              </a:spcAft>
              <a:buNone/>
            </a:pPr>
            <a:r>
              <a:t/>
            </a:r>
            <a:endParaRPr sz="1800">
              <a:solidFill>
                <a:schemeClr val="dk1"/>
              </a:solidFill>
            </a:endParaRPr>
          </a:p>
          <a:p>
            <a:pPr indent="0" lvl="0" marL="0" rtl="0" algn="l">
              <a:spcBef>
                <a:spcPts val="0"/>
              </a:spcBef>
              <a:spcAft>
                <a:spcPts val="0"/>
              </a:spcAft>
              <a:buNone/>
            </a:pPr>
            <a:r>
              <a:t/>
            </a:r>
            <a:endParaRPr sz="1800">
              <a:solidFill>
                <a:schemeClr val="dk1"/>
              </a:solidFill>
            </a:endParaRPr>
          </a:p>
        </p:txBody>
      </p:sp>
      <p:sp>
        <p:nvSpPr>
          <p:cNvPr id="392" name="Google Shape;392;p60"/>
          <p:cNvSpPr txBox="1"/>
          <p:nvPr/>
        </p:nvSpPr>
        <p:spPr>
          <a:xfrm>
            <a:off x="4939500" y="165800"/>
            <a:ext cx="3510000" cy="684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2000">
                <a:solidFill>
                  <a:schemeClr val="dk1"/>
                </a:solidFill>
              </a:rPr>
              <a:t>Counter </a:t>
            </a:r>
            <a:r>
              <a:rPr b="1" lang="en" sz="2000">
                <a:solidFill>
                  <a:schemeClr val="dk1"/>
                </a:solidFill>
              </a:rPr>
              <a:t>Arguments</a:t>
            </a:r>
            <a:endParaRPr b="1" sz="2000">
              <a:solidFill>
                <a:schemeClr val="dk1"/>
              </a:solidFill>
            </a:endParaRPr>
          </a:p>
          <a:p>
            <a:pPr indent="0" lvl="0" marL="0" rtl="0" algn="l">
              <a:spcBef>
                <a:spcPts val="0"/>
              </a:spcBef>
              <a:spcAft>
                <a:spcPts val="0"/>
              </a:spcAft>
              <a:buNone/>
            </a:pPr>
            <a:r>
              <a:t/>
            </a:r>
            <a:endParaRPr sz="1800">
              <a:solidFill>
                <a:schemeClr val="dk1"/>
              </a:solidFill>
            </a:endParaRPr>
          </a:p>
          <a:p>
            <a:pPr indent="0" lvl="0" marL="0" rtl="0" algn="l">
              <a:spcBef>
                <a:spcPts val="0"/>
              </a:spcBef>
              <a:spcAft>
                <a:spcPts val="0"/>
              </a:spcAft>
              <a:buNone/>
            </a:pPr>
            <a:r>
              <a:t/>
            </a:r>
            <a:endParaRPr sz="1800">
              <a:solidFill>
                <a:schemeClr val="dk1"/>
              </a:solidFill>
            </a:endParaRPr>
          </a:p>
          <a:p>
            <a:pPr indent="-342900" lvl="0" marL="457200" rtl="0" algn="l">
              <a:spcBef>
                <a:spcPts val="0"/>
              </a:spcBef>
              <a:spcAft>
                <a:spcPts val="0"/>
              </a:spcAft>
              <a:buClr>
                <a:schemeClr val="dk1"/>
              </a:buClr>
              <a:buSzPts val="1800"/>
              <a:buChar char="●"/>
            </a:pPr>
            <a:r>
              <a:rPr lang="en" sz="1800">
                <a:solidFill>
                  <a:schemeClr val="dk1"/>
                </a:solidFill>
              </a:rPr>
              <a:t>Give them to everyone as standard</a:t>
            </a:r>
            <a:endParaRPr sz="1800">
              <a:solidFill>
                <a:schemeClr val="dk1"/>
              </a:solidFill>
            </a:endParaRPr>
          </a:p>
          <a:p>
            <a:pPr indent="-342900" lvl="0" marL="457200" rtl="0" algn="l">
              <a:spcBef>
                <a:spcPts val="0"/>
              </a:spcBef>
              <a:spcAft>
                <a:spcPts val="0"/>
              </a:spcAft>
              <a:buClr>
                <a:schemeClr val="dk1"/>
              </a:buClr>
              <a:buSzPts val="1800"/>
              <a:buChar char="●"/>
            </a:pPr>
            <a:r>
              <a:rPr lang="en" sz="1800">
                <a:solidFill>
                  <a:schemeClr val="dk1"/>
                </a:solidFill>
              </a:rPr>
              <a:t>Is an interview the best way to assess this anyway? </a:t>
            </a:r>
            <a:endParaRPr sz="1800">
              <a:solidFill>
                <a:schemeClr val="dk1"/>
              </a:solidFill>
            </a:endParaRPr>
          </a:p>
          <a:p>
            <a:pPr indent="0" lvl="0" marL="457200" rtl="0" algn="l">
              <a:spcBef>
                <a:spcPts val="0"/>
              </a:spcBef>
              <a:spcAft>
                <a:spcPts val="0"/>
              </a:spcAft>
              <a:buNone/>
            </a:pPr>
            <a:r>
              <a:t/>
            </a:r>
            <a:endParaRPr sz="1800">
              <a:solidFill>
                <a:schemeClr val="dk1"/>
              </a:solidFill>
            </a:endParaRPr>
          </a:p>
          <a:p>
            <a:pPr indent="-342900" lvl="0" marL="457200" rtl="0" algn="l">
              <a:spcBef>
                <a:spcPts val="0"/>
              </a:spcBef>
              <a:spcAft>
                <a:spcPts val="0"/>
              </a:spcAft>
              <a:buClr>
                <a:schemeClr val="dk1"/>
              </a:buClr>
              <a:buSzPts val="1800"/>
              <a:buChar char="●"/>
            </a:pPr>
            <a:r>
              <a:rPr lang="en" sz="1800">
                <a:solidFill>
                  <a:schemeClr val="dk1"/>
                </a:solidFill>
              </a:rPr>
              <a:t>What’s wrong with preparation?</a:t>
            </a:r>
            <a:endParaRPr sz="1800">
              <a:solidFill>
                <a:schemeClr val="dk1"/>
              </a:solidFill>
            </a:endParaRPr>
          </a:p>
          <a:p>
            <a:pPr indent="-342900" lvl="0" marL="457200" rtl="0" algn="l">
              <a:spcBef>
                <a:spcPts val="0"/>
              </a:spcBef>
              <a:spcAft>
                <a:spcPts val="0"/>
              </a:spcAft>
              <a:buClr>
                <a:schemeClr val="dk1"/>
              </a:buClr>
              <a:buSzPts val="1800"/>
              <a:buChar char="●"/>
            </a:pPr>
            <a:r>
              <a:rPr lang="en" sz="1800">
                <a:solidFill>
                  <a:schemeClr val="dk1"/>
                </a:solidFill>
              </a:rPr>
              <a:t>Asking follow up questions can elicit this, or using practical assessments</a:t>
            </a:r>
            <a:endParaRPr sz="1800">
              <a:solidFill>
                <a:schemeClr val="dk1"/>
              </a:solidFill>
            </a:endParaRPr>
          </a:p>
          <a:p>
            <a:pPr indent="-342900" lvl="0" marL="457200" rtl="0" algn="l">
              <a:spcBef>
                <a:spcPts val="0"/>
              </a:spcBef>
              <a:spcAft>
                <a:spcPts val="0"/>
              </a:spcAft>
              <a:buClr>
                <a:schemeClr val="dk1"/>
              </a:buClr>
              <a:buSzPts val="1800"/>
              <a:buChar char="●"/>
            </a:pPr>
            <a:r>
              <a:rPr lang="en" sz="1800">
                <a:solidFill>
                  <a:schemeClr val="dk1"/>
                </a:solidFill>
              </a:rPr>
              <a:t>Other suggestions are to provide themes, types of questions or list of skills that will be assessed. </a:t>
            </a:r>
            <a:endParaRPr sz="1800">
              <a:solidFill>
                <a:schemeClr val="dk1"/>
              </a:solidFill>
            </a:endParaRPr>
          </a:p>
          <a:p>
            <a:pPr indent="0" lvl="0" marL="0" rtl="0" algn="l">
              <a:spcBef>
                <a:spcPts val="0"/>
              </a:spcBef>
              <a:spcAft>
                <a:spcPts val="0"/>
              </a:spcAft>
              <a:buNone/>
            </a:pPr>
            <a:r>
              <a:t/>
            </a:r>
            <a:endParaRPr sz="2600">
              <a:solidFill>
                <a:schemeClr val="dk1"/>
              </a:solidFill>
            </a:endParaRPr>
          </a:p>
          <a:p>
            <a:pPr indent="0" lvl="0" marL="0" rtl="0" algn="l">
              <a:spcBef>
                <a:spcPts val="0"/>
              </a:spcBef>
              <a:spcAft>
                <a:spcPts val="0"/>
              </a:spcAft>
              <a:buNone/>
            </a:pPr>
            <a:r>
              <a:t/>
            </a:r>
            <a:endParaRPr>
              <a:solidFill>
                <a:schemeClr val="dk1"/>
              </a:solidFill>
            </a:endParaRPr>
          </a:p>
          <a:p>
            <a:pPr indent="0" lvl="0" marL="0" rtl="0" algn="l">
              <a:spcBef>
                <a:spcPts val="0"/>
              </a:spcBef>
              <a:spcAft>
                <a:spcPts val="0"/>
              </a:spcAft>
              <a:buNone/>
            </a:pPr>
            <a:r>
              <a:t/>
            </a:r>
            <a:endParaRPr sz="2600">
              <a:solidFill>
                <a:schemeClr val="dk1"/>
              </a:solidFill>
            </a:endParaRPr>
          </a:p>
          <a:p>
            <a:pPr indent="0" lvl="0" marL="0" rtl="0" algn="l">
              <a:spcBef>
                <a:spcPts val="0"/>
              </a:spcBef>
              <a:spcAft>
                <a:spcPts val="0"/>
              </a:spcAft>
              <a:buNone/>
            </a:pPr>
            <a:r>
              <a:t/>
            </a:r>
            <a:endParaRPr sz="2600">
              <a:solidFill>
                <a:schemeClr val="dk1"/>
              </a:solidFill>
            </a:endParaRPr>
          </a:p>
          <a:p>
            <a:pPr indent="0" lvl="0" marL="0" rtl="0" algn="l">
              <a:spcBef>
                <a:spcPts val="0"/>
              </a:spcBef>
              <a:spcAft>
                <a:spcPts val="0"/>
              </a:spcAft>
              <a:buNone/>
            </a:pPr>
            <a:r>
              <a:t/>
            </a:r>
            <a:endParaRPr>
              <a:solidFill>
                <a:schemeClr val="dk1"/>
              </a:solidFill>
            </a:endParaRPr>
          </a:p>
          <a:p>
            <a:pPr indent="0" lvl="0" marL="0" rtl="0" algn="l">
              <a:spcBef>
                <a:spcPts val="0"/>
              </a:spcBef>
              <a:spcAft>
                <a:spcPts val="0"/>
              </a:spcAft>
              <a:buNone/>
            </a:pPr>
            <a:r>
              <a:t/>
            </a:r>
            <a:endParaRPr sz="1800">
              <a:solidFill>
                <a:schemeClr val="dk1"/>
              </a:solidFill>
            </a:endParaRPr>
          </a:p>
        </p:txBody>
      </p:sp>
    </p:spTree>
  </p:cSld>
  <p:clrMapOvr>
    <a:masterClrMapping/>
  </p:clrMapOvr>
</p:sld>
</file>

<file path=ppt/slides/slide4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B4A7D6"/>
        </a:solidFill>
      </p:bgPr>
    </p:bg>
    <p:spTree>
      <p:nvGrpSpPr>
        <p:cNvPr id="396" name="Shape 396"/>
        <p:cNvGrpSpPr/>
        <p:nvPr/>
      </p:nvGrpSpPr>
      <p:grpSpPr>
        <a:xfrm>
          <a:off x="0" y="0"/>
          <a:ext cx="0" cy="0"/>
          <a:chOff x="0" y="0"/>
          <a:chExt cx="0" cy="0"/>
        </a:xfrm>
      </p:grpSpPr>
      <p:sp>
        <p:nvSpPr>
          <p:cNvPr id="397" name="Google Shape;397;p61"/>
          <p:cNvSpPr/>
          <p:nvPr/>
        </p:nvSpPr>
        <p:spPr>
          <a:xfrm>
            <a:off x="305575" y="424550"/>
            <a:ext cx="3651900" cy="3814800"/>
          </a:xfrm>
          <a:prstGeom prst="wedgeEllipseCallout">
            <a:avLst>
              <a:gd fmla="val -20833" name="adj1"/>
              <a:gd fmla="val 62500" name="adj2"/>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b="1" lang="en" sz="2900"/>
              <a:t>Our challenge to you over the next year…</a:t>
            </a:r>
            <a:endParaRPr b="1" sz="2900"/>
          </a:p>
        </p:txBody>
      </p:sp>
      <p:sp>
        <p:nvSpPr>
          <p:cNvPr id="398" name="Google Shape;398;p61"/>
          <p:cNvSpPr txBox="1"/>
          <p:nvPr>
            <p:ph idx="2" type="body"/>
          </p:nvPr>
        </p:nvSpPr>
        <p:spPr>
          <a:xfrm>
            <a:off x="5661350" y="1118400"/>
            <a:ext cx="3115200" cy="1739100"/>
          </a:xfrm>
          <a:prstGeom prst="rect">
            <a:avLst/>
          </a:prstGeom>
        </p:spPr>
        <p:txBody>
          <a:bodyPr anchorCtr="0" anchor="ctr" bIns="91425" lIns="91425" spcFirstLastPara="1" rIns="91425" wrap="square" tIns="91425">
            <a:normAutofit/>
          </a:bodyPr>
          <a:lstStyle/>
          <a:p>
            <a:pPr indent="0" lvl="0" marL="0" rtl="0" algn="l">
              <a:spcBef>
                <a:spcPts val="0"/>
              </a:spcBef>
              <a:spcAft>
                <a:spcPts val="0"/>
              </a:spcAft>
              <a:buNone/>
            </a:pPr>
            <a:r>
              <a:t/>
            </a:r>
            <a:endParaRPr sz="2600">
              <a:solidFill>
                <a:schemeClr val="dk1"/>
              </a:solidFill>
            </a:endParaRPr>
          </a:p>
          <a:p>
            <a:pPr indent="0" lvl="0" marL="0" rtl="0" algn="l">
              <a:spcBef>
                <a:spcPts val="1200"/>
              </a:spcBef>
              <a:spcAft>
                <a:spcPts val="0"/>
              </a:spcAft>
              <a:buNone/>
            </a:pPr>
            <a:r>
              <a:t/>
            </a:r>
            <a:endParaRPr sz="2600">
              <a:solidFill>
                <a:schemeClr val="dk1"/>
              </a:solidFill>
            </a:endParaRPr>
          </a:p>
          <a:p>
            <a:pPr indent="0" lvl="0" marL="0" rtl="0" algn="l">
              <a:spcBef>
                <a:spcPts val="1200"/>
              </a:spcBef>
              <a:spcAft>
                <a:spcPts val="1200"/>
              </a:spcAft>
              <a:buNone/>
            </a:pPr>
            <a:r>
              <a:t/>
            </a:r>
            <a:endParaRPr/>
          </a:p>
        </p:txBody>
      </p:sp>
      <p:sp>
        <p:nvSpPr>
          <p:cNvPr id="399" name="Google Shape;399;p61"/>
          <p:cNvSpPr/>
          <p:nvPr/>
        </p:nvSpPr>
        <p:spPr>
          <a:xfrm>
            <a:off x="5441450" y="424550"/>
            <a:ext cx="3242400" cy="2231700"/>
          </a:xfrm>
          <a:prstGeom prst="wedgeEllipseCallout">
            <a:avLst>
              <a:gd fmla="val -20833" name="adj1"/>
              <a:gd fmla="val 62500" name="adj2"/>
            </a:avLst>
          </a:prstGeom>
          <a:solidFill>
            <a:srgbClr val="B4A7D6"/>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b="1" lang="en" sz="2900"/>
              <a:t>Think Inclusivity Try different options </a:t>
            </a:r>
            <a:endParaRPr b="1" sz="2900"/>
          </a:p>
        </p:txBody>
      </p:sp>
      <p:sp>
        <p:nvSpPr>
          <p:cNvPr id="400" name="Google Shape;400;p61"/>
          <p:cNvSpPr txBox="1"/>
          <p:nvPr/>
        </p:nvSpPr>
        <p:spPr>
          <a:xfrm>
            <a:off x="5441450" y="2964825"/>
            <a:ext cx="3555000" cy="22941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sz="1800">
              <a:solidFill>
                <a:schemeClr val="dk2"/>
              </a:solidFill>
            </a:endParaRPr>
          </a:p>
          <a:p>
            <a:pPr indent="-342900" lvl="0" marL="457200" rtl="0" algn="l">
              <a:spcBef>
                <a:spcPts val="0"/>
              </a:spcBef>
              <a:spcAft>
                <a:spcPts val="0"/>
              </a:spcAft>
              <a:buClr>
                <a:schemeClr val="dk2"/>
              </a:buClr>
              <a:buSzPts val="1800"/>
              <a:buChar char="-"/>
            </a:pPr>
            <a:r>
              <a:rPr lang="en" sz="1800">
                <a:solidFill>
                  <a:schemeClr val="dk2"/>
                </a:solidFill>
              </a:rPr>
              <a:t>Get feedback from candidates</a:t>
            </a:r>
            <a:endParaRPr sz="1800">
              <a:solidFill>
                <a:schemeClr val="dk2"/>
              </a:solidFill>
            </a:endParaRPr>
          </a:p>
          <a:p>
            <a:pPr indent="-342900" lvl="0" marL="457200" rtl="0" algn="l">
              <a:spcBef>
                <a:spcPts val="0"/>
              </a:spcBef>
              <a:spcAft>
                <a:spcPts val="0"/>
              </a:spcAft>
              <a:buClr>
                <a:schemeClr val="dk2"/>
              </a:buClr>
              <a:buSzPts val="1800"/>
              <a:buChar char="-"/>
            </a:pPr>
            <a:r>
              <a:rPr lang="en" sz="1800">
                <a:solidFill>
                  <a:schemeClr val="dk2"/>
                </a:solidFill>
              </a:rPr>
              <a:t>Review interview performance against performance in the role</a:t>
            </a:r>
            <a:endParaRPr sz="1800">
              <a:solidFill>
                <a:schemeClr val="dk2"/>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6F5EE">
            <a:alpha val="92160"/>
          </a:srgbClr>
        </a:solidFill>
      </p:bgPr>
    </p:bg>
    <p:spTree>
      <p:nvGrpSpPr>
        <p:cNvPr id="91" name="Shape 91"/>
        <p:cNvGrpSpPr/>
        <p:nvPr/>
      </p:nvGrpSpPr>
      <p:grpSpPr>
        <a:xfrm>
          <a:off x="0" y="0"/>
          <a:ext cx="0" cy="0"/>
          <a:chOff x="0" y="0"/>
          <a:chExt cx="0" cy="0"/>
        </a:xfrm>
      </p:grpSpPr>
      <p:sp>
        <p:nvSpPr>
          <p:cNvPr id="92" name="Google Shape;92;p17"/>
          <p:cNvSpPr txBox="1"/>
          <p:nvPr>
            <p:ph type="title"/>
          </p:nvPr>
        </p:nvSpPr>
        <p:spPr>
          <a:xfrm>
            <a:off x="311700" y="309450"/>
            <a:ext cx="8520600" cy="572700"/>
          </a:xfrm>
          <a:prstGeom prst="rect">
            <a:avLst/>
          </a:prstGeom>
        </p:spPr>
        <p:txBody>
          <a:bodyPr anchorCtr="0" anchor="t" bIns="91425" lIns="91425" spcFirstLastPara="1" rIns="91425" wrap="square" tIns="91425">
            <a:noAutofit/>
          </a:bodyPr>
          <a:lstStyle/>
          <a:p>
            <a:pPr indent="0" lvl="0" marL="0" rtl="0" algn="l">
              <a:lnSpc>
                <a:spcPct val="115000"/>
              </a:lnSpc>
              <a:spcBef>
                <a:spcPts val="1800"/>
              </a:spcBef>
              <a:spcAft>
                <a:spcPts val="400"/>
              </a:spcAft>
              <a:buClr>
                <a:schemeClr val="dk1"/>
              </a:buClr>
              <a:buSzPts val="1100"/>
              <a:buFont typeface="Arial"/>
              <a:buNone/>
            </a:pPr>
            <a:r>
              <a:rPr b="1" lang="en" sz="3400"/>
              <a:t>Becoming an Active AbleOTUK Member</a:t>
            </a:r>
            <a:endParaRPr sz="4500"/>
          </a:p>
        </p:txBody>
      </p:sp>
      <p:sp>
        <p:nvSpPr>
          <p:cNvPr id="93" name="Google Shape;93;p17"/>
          <p:cNvSpPr txBox="1"/>
          <p:nvPr>
            <p:ph idx="1" type="body"/>
          </p:nvPr>
        </p:nvSpPr>
        <p:spPr>
          <a:xfrm>
            <a:off x="311700" y="1152475"/>
            <a:ext cx="4876500" cy="3715800"/>
          </a:xfrm>
          <a:prstGeom prst="rect">
            <a:avLst/>
          </a:prstGeom>
        </p:spPr>
        <p:txBody>
          <a:bodyPr anchorCtr="0" anchor="t" bIns="91425" lIns="91425" spcFirstLastPara="1" rIns="91425" wrap="square" tIns="91425">
            <a:normAutofit/>
          </a:bodyPr>
          <a:lstStyle/>
          <a:p>
            <a:pPr indent="0" lvl="0" marL="0" rtl="0" algn="l">
              <a:spcBef>
                <a:spcPts val="1400"/>
              </a:spcBef>
              <a:spcAft>
                <a:spcPts val="0"/>
              </a:spcAft>
              <a:buClr>
                <a:schemeClr val="dk1"/>
              </a:buClr>
              <a:buSzPts val="1100"/>
              <a:buFont typeface="Arial"/>
              <a:buNone/>
            </a:pPr>
            <a:r>
              <a:rPr b="1" lang="en" sz="1700">
                <a:solidFill>
                  <a:schemeClr val="dk1"/>
                </a:solidFill>
              </a:rPr>
              <a:t>Active members help to:</a:t>
            </a:r>
            <a:endParaRPr b="1" sz="1700">
              <a:solidFill>
                <a:schemeClr val="dk1"/>
              </a:solidFill>
            </a:endParaRPr>
          </a:p>
          <a:p>
            <a:pPr indent="-323850" lvl="0" marL="457200" rtl="0" algn="l">
              <a:spcBef>
                <a:spcPts val="1200"/>
              </a:spcBef>
              <a:spcAft>
                <a:spcPts val="0"/>
              </a:spcAft>
              <a:buClr>
                <a:schemeClr val="dk1"/>
              </a:buClr>
              <a:buSzPts val="1500"/>
              <a:buChar char="●"/>
            </a:pPr>
            <a:r>
              <a:rPr b="1" lang="en" sz="1500">
                <a:solidFill>
                  <a:schemeClr val="dk1"/>
                </a:solidFill>
              </a:rPr>
              <a:t>Plan events, campaigns and future projects.</a:t>
            </a:r>
            <a:endParaRPr b="1" sz="1500">
              <a:solidFill>
                <a:schemeClr val="dk1"/>
              </a:solidFill>
            </a:endParaRPr>
          </a:p>
          <a:p>
            <a:pPr indent="-323850" lvl="0" marL="457200" rtl="0" algn="l">
              <a:spcBef>
                <a:spcPts val="0"/>
              </a:spcBef>
              <a:spcAft>
                <a:spcPts val="0"/>
              </a:spcAft>
              <a:buClr>
                <a:schemeClr val="dk1"/>
              </a:buClr>
              <a:buSzPts val="1500"/>
              <a:buChar char="●"/>
            </a:pPr>
            <a:r>
              <a:rPr b="1" lang="en" sz="1500">
                <a:solidFill>
                  <a:schemeClr val="dk1"/>
                </a:solidFill>
              </a:rPr>
              <a:t>Support our monthly peer support groups.</a:t>
            </a:r>
            <a:endParaRPr b="1" sz="1500">
              <a:solidFill>
                <a:schemeClr val="dk1"/>
              </a:solidFill>
            </a:endParaRPr>
          </a:p>
          <a:p>
            <a:pPr indent="-323850" lvl="0" marL="457200" rtl="0" algn="l">
              <a:spcBef>
                <a:spcPts val="0"/>
              </a:spcBef>
              <a:spcAft>
                <a:spcPts val="0"/>
              </a:spcAft>
              <a:buClr>
                <a:schemeClr val="dk1"/>
              </a:buClr>
              <a:buSzPts val="1500"/>
              <a:buChar char="●"/>
            </a:pPr>
            <a:r>
              <a:rPr b="1" lang="en" sz="1500">
                <a:solidFill>
                  <a:schemeClr val="dk1"/>
                </a:solidFill>
              </a:rPr>
              <a:t>Contribute to our website and newsletters.</a:t>
            </a:r>
            <a:endParaRPr b="1" sz="1500">
              <a:solidFill>
                <a:schemeClr val="dk1"/>
              </a:solidFill>
            </a:endParaRPr>
          </a:p>
          <a:p>
            <a:pPr indent="-323850" lvl="0" marL="457200" rtl="0" algn="l">
              <a:spcBef>
                <a:spcPts val="0"/>
              </a:spcBef>
              <a:spcAft>
                <a:spcPts val="0"/>
              </a:spcAft>
              <a:buClr>
                <a:schemeClr val="dk1"/>
              </a:buClr>
              <a:buSzPts val="1500"/>
              <a:buChar char="●"/>
            </a:pPr>
            <a:r>
              <a:rPr b="1" lang="en" sz="1500">
                <a:solidFill>
                  <a:schemeClr val="dk1"/>
                </a:solidFill>
              </a:rPr>
              <a:t>Share ideas through our Active Members WhatsApp group.</a:t>
            </a:r>
            <a:endParaRPr b="1" sz="1500">
              <a:solidFill>
                <a:schemeClr val="dk1"/>
              </a:solidFill>
            </a:endParaRPr>
          </a:p>
          <a:p>
            <a:pPr indent="-323850" lvl="0" marL="457200" rtl="0" algn="l">
              <a:spcBef>
                <a:spcPts val="0"/>
              </a:spcBef>
              <a:spcAft>
                <a:spcPts val="0"/>
              </a:spcAft>
              <a:buClr>
                <a:schemeClr val="dk1"/>
              </a:buClr>
              <a:buSzPts val="1500"/>
              <a:buChar char="●"/>
            </a:pPr>
            <a:r>
              <a:rPr b="1" lang="en" sz="1500">
                <a:solidFill>
                  <a:schemeClr val="dk1"/>
                </a:solidFill>
              </a:rPr>
              <a:t>Help shape the future of AbleOTUK.</a:t>
            </a:r>
            <a:endParaRPr b="1" sz="1500">
              <a:solidFill>
                <a:schemeClr val="dk1"/>
              </a:solidFill>
            </a:endParaRPr>
          </a:p>
          <a:p>
            <a:pPr indent="0" lvl="0" marL="0" rtl="0" algn="l">
              <a:spcBef>
                <a:spcPts val="1400"/>
              </a:spcBef>
              <a:spcAft>
                <a:spcPts val="0"/>
              </a:spcAft>
              <a:buClr>
                <a:schemeClr val="dk1"/>
              </a:buClr>
              <a:buSzPts val="1100"/>
              <a:buFont typeface="Arial"/>
              <a:buNone/>
            </a:pPr>
            <a:r>
              <a:rPr b="1" lang="en" sz="1700">
                <a:solidFill>
                  <a:schemeClr val="dk1"/>
                </a:solidFill>
              </a:rPr>
              <a:t>Before you sign up</a:t>
            </a:r>
            <a:endParaRPr b="1" sz="1700">
              <a:solidFill>
                <a:schemeClr val="dk1"/>
              </a:solidFill>
            </a:endParaRPr>
          </a:p>
          <a:p>
            <a:pPr indent="-323850" lvl="0" marL="457200" rtl="0" algn="l">
              <a:spcBef>
                <a:spcPts val="1200"/>
              </a:spcBef>
              <a:spcAft>
                <a:spcPts val="0"/>
              </a:spcAft>
              <a:buClr>
                <a:schemeClr val="dk1"/>
              </a:buClr>
              <a:buSzPts val="1500"/>
              <a:buChar char="●"/>
            </a:pPr>
            <a:r>
              <a:rPr b="1" lang="en" sz="1500">
                <a:solidFill>
                  <a:schemeClr val="dk1"/>
                </a:solidFill>
              </a:rPr>
              <a:t>This is a voluntary role with no payment.</a:t>
            </a:r>
            <a:endParaRPr b="1" sz="1500">
              <a:solidFill>
                <a:schemeClr val="dk1"/>
              </a:solidFill>
            </a:endParaRPr>
          </a:p>
          <a:p>
            <a:pPr indent="-323850" lvl="0" marL="457200" rtl="0" algn="l">
              <a:spcBef>
                <a:spcPts val="0"/>
              </a:spcBef>
              <a:spcAft>
                <a:spcPts val="0"/>
              </a:spcAft>
              <a:buClr>
                <a:schemeClr val="dk1"/>
              </a:buClr>
              <a:buSzPts val="1500"/>
              <a:buChar char="●"/>
            </a:pPr>
            <a:r>
              <a:rPr b="1" lang="en" sz="1500">
                <a:solidFill>
                  <a:schemeClr val="dk1"/>
                </a:solidFill>
              </a:rPr>
              <a:t>Please only sign up if you have the time to actively engage</a:t>
            </a:r>
            <a:endParaRPr sz="2200"/>
          </a:p>
        </p:txBody>
      </p:sp>
      <p:pic>
        <p:nvPicPr>
          <p:cNvPr id="94" name="Google Shape;94;p17" title="Ally.png"/>
          <p:cNvPicPr preferRelativeResize="0"/>
          <p:nvPr/>
        </p:nvPicPr>
        <p:blipFill rotWithShape="1">
          <a:blip r:embed="rId3">
            <a:alphaModFix/>
          </a:blip>
          <a:srcRect b="0" l="0" r="0" t="0"/>
          <a:stretch/>
        </p:blipFill>
        <p:spPr>
          <a:xfrm>
            <a:off x="5076475" y="1034550"/>
            <a:ext cx="3888748" cy="3888748"/>
          </a:xfrm>
          <a:prstGeom prst="rect">
            <a:avLst/>
          </a:prstGeom>
          <a:noFill/>
          <a:ln>
            <a:noFill/>
          </a:ln>
        </p:spPr>
      </p:pic>
      <p:sp>
        <p:nvSpPr>
          <p:cNvPr id="95" name="Google Shape;95;p17"/>
          <p:cNvSpPr txBox="1"/>
          <p:nvPr/>
        </p:nvSpPr>
        <p:spPr>
          <a:xfrm>
            <a:off x="5932425" y="4679675"/>
            <a:ext cx="2402100" cy="3540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100">
                <a:solidFill>
                  <a:schemeClr val="dk2"/>
                </a:solidFill>
              </a:rPr>
              <a:t>Artwork by @makedaisychains</a:t>
            </a:r>
            <a:endParaRPr sz="1100">
              <a:solidFill>
                <a:schemeClr val="dk2"/>
              </a:solidFill>
            </a:endParaRPr>
          </a:p>
        </p:txBody>
      </p:sp>
    </p:spTree>
  </p:cSld>
  <p:clrMapOvr>
    <a:masterClrMapping/>
  </p:clrMapOvr>
</p:sld>
</file>

<file path=ppt/slides/slide5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B4A7D6"/>
        </a:solidFill>
      </p:bgPr>
    </p:bg>
    <p:spTree>
      <p:nvGrpSpPr>
        <p:cNvPr id="404" name="Shape 404"/>
        <p:cNvGrpSpPr/>
        <p:nvPr/>
      </p:nvGrpSpPr>
      <p:grpSpPr>
        <a:xfrm>
          <a:off x="0" y="0"/>
          <a:ext cx="0" cy="0"/>
          <a:chOff x="0" y="0"/>
          <a:chExt cx="0" cy="0"/>
        </a:xfrm>
      </p:grpSpPr>
      <p:sp>
        <p:nvSpPr>
          <p:cNvPr id="405" name="Google Shape;405;p62"/>
          <p:cNvSpPr txBox="1"/>
          <p:nvPr>
            <p:ph idx="2" type="body"/>
          </p:nvPr>
        </p:nvSpPr>
        <p:spPr>
          <a:xfrm>
            <a:off x="5661350" y="1118400"/>
            <a:ext cx="3115200" cy="1739100"/>
          </a:xfrm>
          <a:prstGeom prst="rect">
            <a:avLst/>
          </a:prstGeom>
        </p:spPr>
        <p:txBody>
          <a:bodyPr anchorCtr="0" anchor="ctr" bIns="91425" lIns="91425" spcFirstLastPara="1" rIns="91425" wrap="square" tIns="91425">
            <a:normAutofit/>
          </a:bodyPr>
          <a:lstStyle/>
          <a:p>
            <a:pPr indent="0" lvl="0" marL="0" rtl="0" algn="l">
              <a:spcBef>
                <a:spcPts val="0"/>
              </a:spcBef>
              <a:spcAft>
                <a:spcPts val="0"/>
              </a:spcAft>
              <a:buNone/>
            </a:pPr>
            <a:r>
              <a:t/>
            </a:r>
            <a:endParaRPr sz="2600">
              <a:solidFill>
                <a:schemeClr val="dk1"/>
              </a:solidFill>
            </a:endParaRPr>
          </a:p>
          <a:p>
            <a:pPr indent="0" lvl="0" marL="0" rtl="0" algn="l">
              <a:spcBef>
                <a:spcPts val="1200"/>
              </a:spcBef>
              <a:spcAft>
                <a:spcPts val="0"/>
              </a:spcAft>
              <a:buNone/>
            </a:pPr>
            <a:r>
              <a:t/>
            </a:r>
            <a:endParaRPr sz="2600">
              <a:solidFill>
                <a:schemeClr val="dk1"/>
              </a:solidFill>
            </a:endParaRPr>
          </a:p>
          <a:p>
            <a:pPr indent="0" lvl="0" marL="0" rtl="0" algn="l">
              <a:spcBef>
                <a:spcPts val="1200"/>
              </a:spcBef>
              <a:spcAft>
                <a:spcPts val="1200"/>
              </a:spcAft>
              <a:buNone/>
            </a:pPr>
            <a:r>
              <a:t/>
            </a:r>
            <a:endParaRPr/>
          </a:p>
        </p:txBody>
      </p:sp>
      <p:sp>
        <p:nvSpPr>
          <p:cNvPr id="406" name="Google Shape;406;p62"/>
          <p:cNvSpPr/>
          <p:nvPr/>
        </p:nvSpPr>
        <p:spPr>
          <a:xfrm>
            <a:off x="4990575" y="424550"/>
            <a:ext cx="3693300" cy="3586800"/>
          </a:xfrm>
          <a:prstGeom prst="wedgeEllipseCallout">
            <a:avLst>
              <a:gd fmla="val -20833" name="adj1"/>
              <a:gd fmla="val 62500" name="adj2"/>
            </a:avLst>
          </a:prstGeom>
          <a:solidFill>
            <a:srgbClr val="B4A7D6"/>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b="1" lang="en" sz="2900"/>
              <a:t>Share your Interview Experiences</a:t>
            </a:r>
            <a:endParaRPr b="1" sz="2900"/>
          </a:p>
        </p:txBody>
      </p:sp>
      <p:pic>
        <p:nvPicPr>
          <p:cNvPr id="407" name="Google Shape;407;p62" title="Blue jeans.png"/>
          <p:cNvPicPr preferRelativeResize="0"/>
          <p:nvPr/>
        </p:nvPicPr>
        <p:blipFill>
          <a:blip r:embed="rId3">
            <a:alphaModFix/>
          </a:blip>
          <a:stretch>
            <a:fillRect/>
          </a:stretch>
        </p:blipFill>
        <p:spPr>
          <a:xfrm>
            <a:off x="1113505" y="-227287"/>
            <a:ext cx="5598075" cy="5598075"/>
          </a:xfrm>
          <a:prstGeom prst="rect">
            <a:avLst/>
          </a:prstGeom>
          <a:noFill/>
          <a:ln>
            <a:noFill/>
          </a:ln>
        </p:spPr>
      </p:pic>
    </p:spTree>
  </p:cSld>
  <p:clrMapOvr>
    <a:masterClrMapping/>
  </p:clrMapOvr>
</p:sld>
</file>

<file path=ppt/slides/slide5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B4A7D6"/>
        </a:solidFill>
      </p:bgPr>
    </p:bg>
    <p:spTree>
      <p:nvGrpSpPr>
        <p:cNvPr id="411" name="Shape 411"/>
        <p:cNvGrpSpPr/>
        <p:nvPr/>
      </p:nvGrpSpPr>
      <p:grpSpPr>
        <a:xfrm>
          <a:off x="0" y="0"/>
          <a:ext cx="0" cy="0"/>
          <a:chOff x="0" y="0"/>
          <a:chExt cx="0" cy="0"/>
        </a:xfrm>
      </p:grpSpPr>
      <p:sp>
        <p:nvSpPr>
          <p:cNvPr id="412" name="Google Shape;412;p63"/>
          <p:cNvSpPr txBox="1"/>
          <p:nvPr>
            <p:ph idx="2" type="body"/>
          </p:nvPr>
        </p:nvSpPr>
        <p:spPr>
          <a:xfrm>
            <a:off x="4939500" y="214600"/>
            <a:ext cx="3837000" cy="4723500"/>
          </a:xfrm>
          <a:prstGeom prst="rect">
            <a:avLst/>
          </a:prstGeom>
        </p:spPr>
        <p:txBody>
          <a:bodyPr anchorCtr="0" anchor="ctr" bIns="91425" lIns="91425" spcFirstLastPara="1" rIns="91425" wrap="square" tIns="91425">
            <a:normAutofit/>
          </a:bodyPr>
          <a:lstStyle/>
          <a:p>
            <a:pPr indent="-342900" lvl="0" marL="457200" rtl="0" algn="l">
              <a:spcBef>
                <a:spcPts val="0"/>
              </a:spcBef>
              <a:spcAft>
                <a:spcPts val="0"/>
              </a:spcAft>
              <a:buSzPts val="1800"/>
              <a:buChar char="●"/>
            </a:pPr>
            <a:r>
              <a:rPr lang="en"/>
              <a:t>Do you have any questions?</a:t>
            </a:r>
            <a:endParaRPr/>
          </a:p>
          <a:p>
            <a:pPr indent="0" lvl="0" marL="457200" rtl="0" algn="l">
              <a:spcBef>
                <a:spcPts val="1200"/>
              </a:spcBef>
              <a:spcAft>
                <a:spcPts val="0"/>
              </a:spcAft>
              <a:buNone/>
            </a:pPr>
            <a:r>
              <a:t/>
            </a:r>
            <a:endParaRPr/>
          </a:p>
          <a:p>
            <a:pPr indent="-342900" lvl="0" marL="457200" rtl="0" algn="l">
              <a:spcBef>
                <a:spcPts val="1200"/>
              </a:spcBef>
              <a:spcAft>
                <a:spcPts val="0"/>
              </a:spcAft>
              <a:buSzPts val="1800"/>
              <a:buChar char="●"/>
            </a:pPr>
            <a:r>
              <a:rPr lang="en"/>
              <a:t>What are your reflections about this evening’s presentations or the AbleOTUK journey?</a:t>
            </a:r>
            <a:endParaRPr/>
          </a:p>
          <a:p>
            <a:pPr indent="0" lvl="0" marL="457200" rtl="0" algn="l">
              <a:spcBef>
                <a:spcPts val="1200"/>
              </a:spcBef>
              <a:spcAft>
                <a:spcPts val="0"/>
              </a:spcAft>
              <a:buNone/>
            </a:pPr>
            <a:r>
              <a:t/>
            </a:r>
            <a:endParaRPr/>
          </a:p>
          <a:p>
            <a:pPr indent="-342900" lvl="0" marL="457200" rtl="0" algn="l">
              <a:spcBef>
                <a:spcPts val="1200"/>
              </a:spcBef>
              <a:spcAft>
                <a:spcPts val="0"/>
              </a:spcAft>
              <a:buSzPts val="1800"/>
              <a:buChar char="●"/>
            </a:pPr>
            <a:r>
              <a:rPr lang="en"/>
              <a:t>Do you have examples of where AbleOTUK has had an impact? Personally or wider.</a:t>
            </a:r>
            <a:endParaRPr/>
          </a:p>
          <a:p>
            <a:pPr indent="0" lvl="0" marL="0" rtl="0" algn="l">
              <a:spcBef>
                <a:spcPts val="1200"/>
              </a:spcBef>
              <a:spcAft>
                <a:spcPts val="1200"/>
              </a:spcAft>
              <a:buNone/>
            </a:pPr>
            <a:r>
              <a:rPr lang="en"/>
              <a:t>(Put your hand up to speak or use the chat function).</a:t>
            </a:r>
            <a:endParaRPr/>
          </a:p>
        </p:txBody>
      </p:sp>
      <p:pic>
        <p:nvPicPr>
          <p:cNvPr id="413" name="Google Shape;413;p63" title="Able ot white.jpg"/>
          <p:cNvPicPr preferRelativeResize="0"/>
          <p:nvPr/>
        </p:nvPicPr>
        <p:blipFill>
          <a:blip r:embed="rId3">
            <a:alphaModFix/>
          </a:blip>
          <a:stretch>
            <a:fillRect/>
          </a:stretch>
        </p:blipFill>
        <p:spPr>
          <a:xfrm>
            <a:off x="1967675" y="2458850"/>
            <a:ext cx="2479252" cy="2479252"/>
          </a:xfrm>
          <a:prstGeom prst="rect">
            <a:avLst/>
          </a:prstGeom>
          <a:noFill/>
          <a:ln>
            <a:noFill/>
          </a:ln>
        </p:spPr>
      </p:pic>
      <p:sp>
        <p:nvSpPr>
          <p:cNvPr id="414" name="Google Shape;414;p63"/>
          <p:cNvSpPr/>
          <p:nvPr/>
        </p:nvSpPr>
        <p:spPr>
          <a:xfrm>
            <a:off x="305575" y="424550"/>
            <a:ext cx="3545700" cy="1772700"/>
          </a:xfrm>
          <a:prstGeom prst="wedgeEllipseCallout">
            <a:avLst>
              <a:gd fmla="val -20833" name="adj1"/>
              <a:gd fmla="val 62500" name="adj2"/>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b="1" lang="en" sz="2900"/>
              <a:t>Now over to you…</a:t>
            </a:r>
            <a:endParaRPr b="1" sz="2900"/>
          </a:p>
        </p:txBody>
      </p:sp>
    </p:spTree>
  </p:cSld>
  <p:clrMapOvr>
    <a:masterClrMapping/>
  </p:clrMapOvr>
</p:sld>
</file>

<file path=ppt/slides/slide5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B4A7D6"/>
        </a:solidFill>
      </p:bgPr>
    </p:bg>
    <p:spTree>
      <p:nvGrpSpPr>
        <p:cNvPr id="418" name="Shape 418"/>
        <p:cNvGrpSpPr/>
        <p:nvPr/>
      </p:nvGrpSpPr>
      <p:grpSpPr>
        <a:xfrm>
          <a:off x="0" y="0"/>
          <a:ext cx="0" cy="0"/>
          <a:chOff x="0" y="0"/>
          <a:chExt cx="0" cy="0"/>
        </a:xfrm>
      </p:grpSpPr>
      <p:sp>
        <p:nvSpPr>
          <p:cNvPr id="419" name="Google Shape;419;p64"/>
          <p:cNvSpPr txBox="1"/>
          <p:nvPr>
            <p:ph idx="2" type="body"/>
          </p:nvPr>
        </p:nvSpPr>
        <p:spPr>
          <a:xfrm>
            <a:off x="4939500" y="214600"/>
            <a:ext cx="3837000" cy="4723500"/>
          </a:xfrm>
          <a:prstGeom prst="rect">
            <a:avLst/>
          </a:prstGeom>
        </p:spPr>
        <p:txBody>
          <a:bodyPr anchorCtr="0" anchor="ctr" bIns="91425" lIns="91425" spcFirstLastPara="1" rIns="91425" wrap="square" tIns="91425">
            <a:normAutofit/>
          </a:bodyPr>
          <a:lstStyle/>
          <a:p>
            <a:pPr indent="0" lvl="0" marL="457200" rtl="0" algn="ctr">
              <a:spcBef>
                <a:spcPts val="0"/>
              </a:spcBef>
              <a:spcAft>
                <a:spcPts val="0"/>
              </a:spcAft>
              <a:buNone/>
            </a:pPr>
            <a:r>
              <a:rPr lang="en" sz="2600"/>
              <a:t>What Ideas can you share with us?</a:t>
            </a:r>
            <a:endParaRPr sz="2600"/>
          </a:p>
          <a:p>
            <a:pPr indent="0" lvl="0" marL="457200" rtl="0" algn="ctr">
              <a:spcBef>
                <a:spcPts val="1200"/>
              </a:spcBef>
              <a:spcAft>
                <a:spcPts val="0"/>
              </a:spcAft>
              <a:buNone/>
            </a:pPr>
            <a:r>
              <a:t/>
            </a:r>
            <a:endParaRPr/>
          </a:p>
          <a:p>
            <a:pPr indent="0" lvl="0" marL="457200" rtl="0" algn="ctr">
              <a:spcBef>
                <a:spcPts val="1200"/>
              </a:spcBef>
              <a:spcAft>
                <a:spcPts val="0"/>
              </a:spcAft>
              <a:buNone/>
            </a:pPr>
            <a:r>
              <a:rPr lang="en"/>
              <a:t>(unfortunately, we can’t promise to do everything)</a:t>
            </a:r>
            <a:endParaRPr/>
          </a:p>
          <a:p>
            <a:pPr indent="0" lvl="0" marL="457200" rtl="0" algn="l">
              <a:spcBef>
                <a:spcPts val="1200"/>
              </a:spcBef>
              <a:spcAft>
                <a:spcPts val="1200"/>
              </a:spcAft>
              <a:buNone/>
            </a:pPr>
            <a:r>
              <a:t/>
            </a:r>
            <a:endParaRPr/>
          </a:p>
        </p:txBody>
      </p:sp>
      <p:sp>
        <p:nvSpPr>
          <p:cNvPr id="420" name="Google Shape;420;p64"/>
          <p:cNvSpPr/>
          <p:nvPr/>
        </p:nvSpPr>
        <p:spPr>
          <a:xfrm>
            <a:off x="373225" y="214600"/>
            <a:ext cx="3545700" cy="1772700"/>
          </a:xfrm>
          <a:prstGeom prst="wedgeEllipseCallout">
            <a:avLst>
              <a:gd fmla="val -20833" name="adj1"/>
              <a:gd fmla="val 62500" name="adj2"/>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b="1" lang="en" sz="2900"/>
              <a:t>What’s next for AbleOTUK?</a:t>
            </a:r>
            <a:endParaRPr b="1" sz="2900"/>
          </a:p>
        </p:txBody>
      </p:sp>
      <p:pic>
        <p:nvPicPr>
          <p:cNvPr id="421" name="Google Shape;421;p64" title="311140423_1160761864846110_7766884752189971838_n.jpg"/>
          <p:cNvPicPr preferRelativeResize="0"/>
          <p:nvPr/>
        </p:nvPicPr>
        <p:blipFill>
          <a:blip r:embed="rId3">
            <a:alphaModFix/>
          </a:blip>
          <a:stretch>
            <a:fillRect/>
          </a:stretch>
        </p:blipFill>
        <p:spPr>
          <a:xfrm>
            <a:off x="300775" y="2230874"/>
            <a:ext cx="3837000" cy="2707234"/>
          </a:xfrm>
          <a:prstGeom prst="rect">
            <a:avLst/>
          </a:prstGeom>
          <a:noFill/>
          <a:ln>
            <a:noFill/>
          </a:ln>
        </p:spPr>
      </p:pic>
    </p:spTree>
  </p:cSld>
  <p:clrMapOvr>
    <a:masterClrMapping/>
  </p:clrMapOvr>
</p:sld>
</file>

<file path=ppt/slides/slide5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B4A7D6"/>
        </a:solidFill>
      </p:bgPr>
    </p:bg>
    <p:spTree>
      <p:nvGrpSpPr>
        <p:cNvPr id="425" name="Shape 425"/>
        <p:cNvGrpSpPr/>
        <p:nvPr/>
      </p:nvGrpSpPr>
      <p:grpSpPr>
        <a:xfrm>
          <a:off x="0" y="0"/>
          <a:ext cx="0" cy="0"/>
          <a:chOff x="0" y="0"/>
          <a:chExt cx="0" cy="0"/>
        </a:xfrm>
      </p:grpSpPr>
      <p:sp>
        <p:nvSpPr>
          <p:cNvPr id="426" name="Google Shape;426;p65"/>
          <p:cNvSpPr txBox="1"/>
          <p:nvPr>
            <p:ph idx="2" type="body"/>
          </p:nvPr>
        </p:nvSpPr>
        <p:spPr>
          <a:xfrm>
            <a:off x="4939500" y="214600"/>
            <a:ext cx="3837000" cy="4723500"/>
          </a:xfrm>
          <a:prstGeom prst="rect">
            <a:avLst/>
          </a:prstGeom>
        </p:spPr>
        <p:txBody>
          <a:bodyPr anchorCtr="0" anchor="ctr" bIns="91425" lIns="91425" spcFirstLastPara="1" rIns="91425" wrap="square" tIns="91425">
            <a:normAutofit lnSpcReduction="20000"/>
          </a:bodyPr>
          <a:lstStyle/>
          <a:p>
            <a:pPr indent="-342900" lvl="0" marL="457200" rtl="0" algn="l">
              <a:spcBef>
                <a:spcPts val="0"/>
              </a:spcBef>
              <a:spcAft>
                <a:spcPts val="0"/>
              </a:spcAft>
              <a:buSzPts val="1800"/>
              <a:buChar char="●"/>
            </a:pPr>
            <a:r>
              <a:rPr lang="en"/>
              <a:t>Sharing and building on the student’s work on reasonable adjustments</a:t>
            </a:r>
            <a:endParaRPr/>
          </a:p>
          <a:p>
            <a:pPr indent="0" lvl="0" marL="457200" rtl="0" algn="l">
              <a:spcBef>
                <a:spcPts val="1200"/>
              </a:spcBef>
              <a:spcAft>
                <a:spcPts val="0"/>
              </a:spcAft>
              <a:buNone/>
            </a:pPr>
            <a:r>
              <a:t/>
            </a:r>
            <a:endParaRPr/>
          </a:p>
          <a:p>
            <a:pPr indent="-342900" lvl="0" marL="457200" rtl="0" algn="l">
              <a:spcBef>
                <a:spcPts val="1200"/>
              </a:spcBef>
              <a:spcAft>
                <a:spcPts val="0"/>
              </a:spcAft>
              <a:buSzPts val="1800"/>
              <a:buChar char="●"/>
            </a:pPr>
            <a:r>
              <a:rPr lang="en"/>
              <a:t>Simulation as a learning method - encouraging more thought and reflection</a:t>
            </a:r>
            <a:endParaRPr/>
          </a:p>
          <a:p>
            <a:pPr indent="0" lvl="0" marL="457200" rtl="0" algn="l">
              <a:spcBef>
                <a:spcPts val="1200"/>
              </a:spcBef>
              <a:spcAft>
                <a:spcPts val="0"/>
              </a:spcAft>
              <a:buNone/>
            </a:pPr>
            <a:r>
              <a:t/>
            </a:r>
            <a:endParaRPr/>
          </a:p>
          <a:p>
            <a:pPr indent="-342900" lvl="0" marL="457200" rtl="0" algn="l">
              <a:spcBef>
                <a:spcPts val="1200"/>
              </a:spcBef>
              <a:spcAft>
                <a:spcPts val="0"/>
              </a:spcAft>
              <a:buSzPts val="1800"/>
              <a:buChar char="●"/>
            </a:pPr>
            <a:r>
              <a:rPr lang="en"/>
              <a:t>Give challenge to the profession where it is needed regarding inclusive practice.</a:t>
            </a:r>
            <a:endParaRPr/>
          </a:p>
          <a:p>
            <a:pPr indent="0" lvl="0" marL="457200" rtl="0" algn="l">
              <a:spcBef>
                <a:spcPts val="1200"/>
              </a:spcBef>
              <a:spcAft>
                <a:spcPts val="0"/>
              </a:spcAft>
              <a:buNone/>
            </a:pPr>
            <a:r>
              <a:t/>
            </a:r>
            <a:endParaRPr/>
          </a:p>
          <a:p>
            <a:pPr indent="-342900" lvl="0" marL="457200" rtl="0" algn="l">
              <a:spcBef>
                <a:spcPts val="1200"/>
              </a:spcBef>
              <a:spcAft>
                <a:spcPts val="0"/>
              </a:spcAft>
              <a:buSzPts val="1800"/>
              <a:buChar char="●"/>
            </a:pPr>
            <a:r>
              <a:rPr lang="en"/>
              <a:t>And lots more….</a:t>
            </a:r>
            <a:endParaRPr/>
          </a:p>
        </p:txBody>
      </p:sp>
      <p:sp>
        <p:nvSpPr>
          <p:cNvPr id="427" name="Google Shape;427;p65"/>
          <p:cNvSpPr/>
          <p:nvPr/>
        </p:nvSpPr>
        <p:spPr>
          <a:xfrm>
            <a:off x="373225" y="214600"/>
            <a:ext cx="3545700" cy="1772700"/>
          </a:xfrm>
          <a:prstGeom prst="wedgeEllipseCallout">
            <a:avLst>
              <a:gd fmla="val -20833" name="adj1"/>
              <a:gd fmla="val 62500" name="adj2"/>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b="1" lang="en" sz="2900"/>
              <a:t>What’s next for AbleOTUK?</a:t>
            </a:r>
            <a:endParaRPr b="1" sz="2900"/>
          </a:p>
        </p:txBody>
      </p:sp>
      <p:pic>
        <p:nvPicPr>
          <p:cNvPr id="428" name="Google Shape;428;p65" title="Flower hair.png"/>
          <p:cNvPicPr preferRelativeResize="0"/>
          <p:nvPr/>
        </p:nvPicPr>
        <p:blipFill>
          <a:blip r:embed="rId3">
            <a:alphaModFix/>
          </a:blip>
          <a:stretch>
            <a:fillRect/>
          </a:stretch>
        </p:blipFill>
        <p:spPr>
          <a:xfrm>
            <a:off x="717575" y="1850200"/>
            <a:ext cx="3293302" cy="3293302"/>
          </a:xfrm>
          <a:prstGeom prst="rect">
            <a:avLst/>
          </a:prstGeom>
          <a:noFill/>
          <a:ln>
            <a:noFill/>
          </a:ln>
        </p:spPr>
      </p:pic>
    </p:spTree>
  </p:cSld>
  <p:clrMapOvr>
    <a:masterClrMapping/>
  </p:clrMapOvr>
</p:sld>
</file>

<file path=ppt/slides/slide5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32" name="Shape 432"/>
        <p:cNvGrpSpPr/>
        <p:nvPr/>
      </p:nvGrpSpPr>
      <p:grpSpPr>
        <a:xfrm>
          <a:off x="0" y="0"/>
          <a:ext cx="0" cy="0"/>
          <a:chOff x="0" y="0"/>
          <a:chExt cx="0" cy="0"/>
        </a:xfrm>
      </p:grpSpPr>
      <p:pic>
        <p:nvPicPr>
          <p:cNvPr id="433" name="Google Shape;433;p66" title="Able ot white.jpg"/>
          <p:cNvPicPr preferRelativeResize="0"/>
          <p:nvPr/>
        </p:nvPicPr>
        <p:blipFill>
          <a:blip r:embed="rId3">
            <a:alphaModFix/>
          </a:blip>
          <a:stretch>
            <a:fillRect/>
          </a:stretch>
        </p:blipFill>
        <p:spPr>
          <a:xfrm>
            <a:off x="6494125" y="92500"/>
            <a:ext cx="2479252" cy="2479252"/>
          </a:xfrm>
          <a:prstGeom prst="rect">
            <a:avLst/>
          </a:prstGeom>
          <a:noFill/>
          <a:ln>
            <a:noFill/>
          </a:ln>
        </p:spPr>
      </p:pic>
      <p:pic>
        <p:nvPicPr>
          <p:cNvPr id="434" name="Google Shape;434;p66" title="Tattoo.png"/>
          <p:cNvPicPr preferRelativeResize="0"/>
          <p:nvPr/>
        </p:nvPicPr>
        <p:blipFill rotWithShape="1">
          <a:blip r:embed="rId4">
            <a:alphaModFix/>
          </a:blip>
          <a:srcRect b="0" l="0" r="0" t="0"/>
          <a:stretch/>
        </p:blipFill>
        <p:spPr>
          <a:xfrm>
            <a:off x="311701" y="445026"/>
            <a:ext cx="1498650" cy="1498650"/>
          </a:xfrm>
          <a:prstGeom prst="rect">
            <a:avLst/>
          </a:prstGeom>
          <a:noFill/>
          <a:ln>
            <a:noFill/>
          </a:ln>
        </p:spPr>
      </p:pic>
      <p:pic>
        <p:nvPicPr>
          <p:cNvPr id="435" name="Google Shape;435;p66" title="Rainbow.png"/>
          <p:cNvPicPr preferRelativeResize="0"/>
          <p:nvPr/>
        </p:nvPicPr>
        <p:blipFill rotWithShape="1">
          <a:blip r:embed="rId5">
            <a:alphaModFix/>
          </a:blip>
          <a:srcRect b="0" l="0" r="0" t="0"/>
          <a:stretch/>
        </p:blipFill>
        <p:spPr>
          <a:xfrm>
            <a:off x="4033350" y="220926"/>
            <a:ext cx="1722752" cy="1722752"/>
          </a:xfrm>
          <a:prstGeom prst="rect">
            <a:avLst/>
          </a:prstGeom>
          <a:noFill/>
          <a:ln>
            <a:noFill/>
          </a:ln>
        </p:spPr>
      </p:pic>
      <p:pic>
        <p:nvPicPr>
          <p:cNvPr id="436" name="Google Shape;436;p66" title="311140423_1160761864846110_7766884752189971838_n.jpg"/>
          <p:cNvPicPr preferRelativeResize="0"/>
          <p:nvPr/>
        </p:nvPicPr>
        <p:blipFill>
          <a:blip r:embed="rId6">
            <a:alphaModFix/>
          </a:blip>
          <a:stretch>
            <a:fillRect/>
          </a:stretch>
        </p:blipFill>
        <p:spPr>
          <a:xfrm>
            <a:off x="152400" y="3108300"/>
            <a:ext cx="2668526" cy="1882799"/>
          </a:xfrm>
          <a:prstGeom prst="rect">
            <a:avLst/>
          </a:prstGeom>
          <a:noFill/>
          <a:ln>
            <a:noFill/>
          </a:ln>
        </p:spPr>
      </p:pic>
      <p:pic>
        <p:nvPicPr>
          <p:cNvPr id="437" name="Google Shape;437;p66" title="Ally.png"/>
          <p:cNvPicPr preferRelativeResize="0"/>
          <p:nvPr/>
        </p:nvPicPr>
        <p:blipFill rotWithShape="1">
          <a:blip r:embed="rId7">
            <a:alphaModFix/>
          </a:blip>
          <a:srcRect b="0" l="0" r="0" t="0"/>
          <a:stretch/>
        </p:blipFill>
        <p:spPr>
          <a:xfrm>
            <a:off x="2973325" y="2997301"/>
            <a:ext cx="1993800" cy="1993800"/>
          </a:xfrm>
          <a:prstGeom prst="rect">
            <a:avLst/>
          </a:prstGeom>
          <a:noFill/>
          <a:ln>
            <a:noFill/>
          </a:ln>
        </p:spPr>
      </p:pic>
      <p:pic>
        <p:nvPicPr>
          <p:cNvPr id="438" name="Google Shape;438;p66" title="Blue jeans.png"/>
          <p:cNvPicPr preferRelativeResize="0"/>
          <p:nvPr/>
        </p:nvPicPr>
        <p:blipFill>
          <a:blip r:embed="rId8">
            <a:alphaModFix/>
          </a:blip>
          <a:stretch>
            <a:fillRect/>
          </a:stretch>
        </p:blipFill>
        <p:spPr>
          <a:xfrm>
            <a:off x="4860500" y="2724153"/>
            <a:ext cx="2266947" cy="2266947"/>
          </a:xfrm>
          <a:prstGeom prst="rect">
            <a:avLst/>
          </a:prstGeom>
          <a:noFill/>
          <a:ln>
            <a:noFill/>
          </a:ln>
        </p:spPr>
      </p:pic>
      <p:pic>
        <p:nvPicPr>
          <p:cNvPr id="439" name="Google Shape;439;p66" title="Flower hair.png"/>
          <p:cNvPicPr preferRelativeResize="0"/>
          <p:nvPr/>
        </p:nvPicPr>
        <p:blipFill>
          <a:blip r:embed="rId9">
            <a:alphaModFix/>
          </a:blip>
          <a:stretch>
            <a:fillRect/>
          </a:stretch>
        </p:blipFill>
        <p:spPr>
          <a:xfrm>
            <a:off x="5756100" y="1697800"/>
            <a:ext cx="3293302" cy="3293302"/>
          </a:xfrm>
          <a:prstGeom prst="rect">
            <a:avLst/>
          </a:prstGeom>
          <a:noFill/>
          <a:ln>
            <a:noFill/>
          </a:ln>
        </p:spPr>
      </p:pic>
      <p:pic>
        <p:nvPicPr>
          <p:cNvPr id="440" name="Google Shape;440;p66" title="Disposable .png"/>
          <p:cNvPicPr preferRelativeResize="0"/>
          <p:nvPr/>
        </p:nvPicPr>
        <p:blipFill rotWithShape="1">
          <a:blip r:embed="rId10">
            <a:alphaModFix/>
          </a:blip>
          <a:srcRect b="0" l="0" r="0" t="0"/>
          <a:stretch/>
        </p:blipFill>
        <p:spPr>
          <a:xfrm>
            <a:off x="1388700" y="-186000"/>
            <a:ext cx="3183299" cy="3183299"/>
          </a:xfrm>
          <a:prstGeom prst="rect">
            <a:avLst/>
          </a:prstGeom>
          <a:noFill/>
          <a:ln>
            <a:noFill/>
          </a:ln>
        </p:spPr>
      </p:pic>
      <p:pic>
        <p:nvPicPr>
          <p:cNvPr id="441" name="Google Shape;441;p66" title="Trans goth.png"/>
          <p:cNvPicPr preferRelativeResize="0"/>
          <p:nvPr/>
        </p:nvPicPr>
        <p:blipFill>
          <a:blip r:embed="rId11">
            <a:alphaModFix/>
          </a:blip>
          <a:stretch>
            <a:fillRect/>
          </a:stretch>
        </p:blipFill>
        <p:spPr>
          <a:xfrm>
            <a:off x="938125" y="1369125"/>
            <a:ext cx="1882798" cy="1882798"/>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9" name="Shape 99"/>
        <p:cNvGrpSpPr/>
        <p:nvPr/>
      </p:nvGrpSpPr>
      <p:grpSpPr>
        <a:xfrm>
          <a:off x="0" y="0"/>
          <a:ext cx="0" cy="0"/>
          <a:chOff x="0" y="0"/>
          <a:chExt cx="0" cy="0"/>
        </a:xfrm>
      </p:grpSpPr>
      <p:sp>
        <p:nvSpPr>
          <p:cNvPr id="100" name="Google Shape;100;p18"/>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Clr>
                <a:schemeClr val="dk1"/>
              </a:buClr>
              <a:buSzPts val="1100"/>
              <a:buFont typeface="Arial"/>
              <a:buNone/>
            </a:pPr>
            <a:r>
              <a:rPr b="1" lang="en" sz="1100"/>
              <a:t>AbleOTUK Student presentation Emily and Nichola </a:t>
            </a:r>
            <a:endParaRPr/>
          </a:p>
        </p:txBody>
      </p:sp>
      <p:sp>
        <p:nvSpPr>
          <p:cNvPr id="101" name="Google Shape;101;p18"/>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rPr lang="en"/>
              <a:t>Insert </a:t>
            </a:r>
            <a:r>
              <a:rPr lang="en"/>
              <a:t> powerpoint here </a:t>
            </a:r>
            <a:endParaRPr/>
          </a:p>
        </p:txBody>
      </p:sp>
      <p:pic>
        <p:nvPicPr>
          <p:cNvPr id="102" name="Google Shape;102;p18"/>
          <p:cNvPicPr preferRelativeResize="0"/>
          <p:nvPr/>
        </p:nvPicPr>
        <p:blipFill>
          <a:blip r:embed="rId3">
            <a:alphaModFix/>
          </a:blip>
          <a:stretch>
            <a:fillRect/>
          </a:stretch>
        </p:blipFill>
        <p:spPr>
          <a:xfrm>
            <a:off x="0" y="0"/>
            <a:ext cx="9144000" cy="5143500"/>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6" name="Shape 106"/>
        <p:cNvGrpSpPr/>
        <p:nvPr/>
      </p:nvGrpSpPr>
      <p:grpSpPr>
        <a:xfrm>
          <a:off x="0" y="0"/>
          <a:ext cx="0" cy="0"/>
          <a:chOff x="0" y="0"/>
          <a:chExt cx="0" cy="0"/>
        </a:xfrm>
      </p:grpSpPr>
      <p:sp>
        <p:nvSpPr>
          <p:cNvPr id="107" name="Google Shape;107;p19"/>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t/>
            </a:r>
            <a:endParaRPr/>
          </a:p>
        </p:txBody>
      </p:sp>
      <p:sp>
        <p:nvSpPr>
          <p:cNvPr id="108" name="Google Shape;108;p19"/>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t/>
            </a:r>
            <a:endParaRPr/>
          </a:p>
        </p:txBody>
      </p:sp>
      <p:pic>
        <p:nvPicPr>
          <p:cNvPr id="109" name="Google Shape;109;p19"/>
          <p:cNvPicPr preferRelativeResize="0"/>
          <p:nvPr/>
        </p:nvPicPr>
        <p:blipFill>
          <a:blip r:embed="rId3">
            <a:alphaModFix/>
          </a:blip>
          <a:stretch>
            <a:fillRect/>
          </a:stretch>
        </p:blipFill>
        <p:spPr>
          <a:xfrm>
            <a:off x="0" y="0"/>
            <a:ext cx="9144000" cy="5143500"/>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3" name="Shape 113"/>
        <p:cNvGrpSpPr/>
        <p:nvPr/>
      </p:nvGrpSpPr>
      <p:grpSpPr>
        <a:xfrm>
          <a:off x="0" y="0"/>
          <a:ext cx="0" cy="0"/>
          <a:chOff x="0" y="0"/>
          <a:chExt cx="0" cy="0"/>
        </a:xfrm>
      </p:grpSpPr>
      <p:sp>
        <p:nvSpPr>
          <p:cNvPr id="114" name="Google Shape;114;p20"/>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t/>
            </a:r>
            <a:endParaRPr/>
          </a:p>
        </p:txBody>
      </p:sp>
      <p:sp>
        <p:nvSpPr>
          <p:cNvPr id="115" name="Google Shape;115;p20"/>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t/>
            </a:r>
            <a:endParaRPr/>
          </a:p>
        </p:txBody>
      </p:sp>
      <p:pic>
        <p:nvPicPr>
          <p:cNvPr id="116" name="Google Shape;116;p20"/>
          <p:cNvPicPr preferRelativeResize="0"/>
          <p:nvPr/>
        </p:nvPicPr>
        <p:blipFill>
          <a:blip r:embed="rId3">
            <a:alphaModFix/>
          </a:blip>
          <a:stretch>
            <a:fillRect/>
          </a:stretch>
        </p:blipFill>
        <p:spPr>
          <a:xfrm>
            <a:off x="0" y="0"/>
            <a:ext cx="9144000" cy="5143500"/>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0" name="Shape 120"/>
        <p:cNvGrpSpPr/>
        <p:nvPr/>
      </p:nvGrpSpPr>
      <p:grpSpPr>
        <a:xfrm>
          <a:off x="0" y="0"/>
          <a:ext cx="0" cy="0"/>
          <a:chOff x="0" y="0"/>
          <a:chExt cx="0" cy="0"/>
        </a:xfrm>
      </p:grpSpPr>
      <p:sp>
        <p:nvSpPr>
          <p:cNvPr id="121" name="Google Shape;121;p21"/>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t/>
            </a:r>
            <a:endParaRPr/>
          </a:p>
        </p:txBody>
      </p:sp>
      <p:sp>
        <p:nvSpPr>
          <p:cNvPr id="122" name="Google Shape;122;p21"/>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t/>
            </a:r>
            <a:endParaRPr/>
          </a:p>
        </p:txBody>
      </p:sp>
      <p:pic>
        <p:nvPicPr>
          <p:cNvPr id="123" name="Google Shape;123;p21"/>
          <p:cNvPicPr preferRelativeResize="0"/>
          <p:nvPr/>
        </p:nvPicPr>
        <p:blipFill>
          <a:blip r:embed="rId3">
            <a:alphaModFix/>
          </a:blip>
          <a:stretch>
            <a:fillRect/>
          </a:stretch>
        </p:blipFill>
        <p:spPr>
          <a:xfrm>
            <a:off x="152400" y="152400"/>
            <a:ext cx="9144000" cy="5143500"/>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